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8"/>
  </p:notesMasterIdLst>
  <p:handoutMasterIdLst>
    <p:handoutMasterId r:id="rId39"/>
  </p:handoutMasterIdLst>
  <p:sldIdLst>
    <p:sldId id="256" r:id="rId2"/>
    <p:sldId id="291"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908">
          <p15:clr>
            <a:srgbClr val="A4A3A4"/>
          </p15:clr>
        </p15:guide>
        <p15:guide id="2" orient="horz" pos="708">
          <p15:clr>
            <a:srgbClr val="A4A3A4"/>
          </p15:clr>
        </p15:guide>
        <p15:guide id="3" pos="5488">
          <p15:clr>
            <a:srgbClr val="A4A3A4"/>
          </p15:clr>
        </p15:guide>
        <p15:guide id="4" pos="2549">
          <p15:clr>
            <a:srgbClr val="A4A3A4"/>
          </p15:clr>
        </p15:guide>
        <p15:guide id="5" pos="245">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79" autoAdjust="0"/>
    <p:restoredTop sz="94660"/>
  </p:normalViewPr>
  <p:slideViewPr>
    <p:cSldViewPr snapToGrid="0" showGuides="1">
      <p:cViewPr varScale="1">
        <p:scale>
          <a:sx n="81" d="100"/>
          <a:sy n="81" d="100"/>
        </p:scale>
        <p:origin x="48" y="411"/>
      </p:cViewPr>
      <p:guideLst>
        <p:guide orient="horz" pos="3908"/>
        <p:guide orient="horz" pos="708"/>
        <p:guide pos="5488"/>
        <p:guide pos="2549"/>
        <p:guide pos="245"/>
      </p:guideLst>
    </p:cSldViewPr>
  </p:slideViewPr>
  <p:notesTextViewPr>
    <p:cViewPr>
      <p:scale>
        <a:sx n="1" d="1"/>
        <a:sy n="1" d="1"/>
      </p:scale>
      <p:origin x="0" y="0"/>
    </p:cViewPr>
  </p:notesTextViewPr>
  <p:notesViewPr>
    <p:cSldViewPr snapToGrid="0" showGuides="1">
      <p:cViewPr>
        <p:scale>
          <a:sx n="148" d="100"/>
          <a:sy n="148" d="100"/>
        </p:scale>
        <p:origin x="-2136" y="4208"/>
      </p:cViewPr>
      <p:guideLst>
        <p:guide orient="horz" pos="3024"/>
        <p:guide pos="2304"/>
      </p:guideLst>
    </p:cSldViewPr>
  </p:notesViewPr>
  <p:gridSpacing cx="36576" cy="36576"/>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1" y="108175"/>
            <a:ext cx="4801244" cy="481727"/>
          </a:xfrm>
          <a:prstGeom prst="rect">
            <a:avLst/>
          </a:prstGeom>
        </p:spPr>
        <p:txBody>
          <a:bodyPr vert="horz" lIns="0" tIns="96661" rIns="0" bIns="96661" rtlCol="0"/>
          <a:lstStyle>
            <a:lvl1pPr algn="l">
              <a:defRPr sz="1300"/>
            </a:lvl1pPr>
          </a:lstStyle>
          <a:p>
            <a:endParaRPr lang="en-US" dirty="0"/>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vl1pPr>
          </a:lstStyle>
          <a:p>
            <a:endParaRPr lang="en-US" dirty="0"/>
          </a:p>
        </p:txBody>
      </p:sp>
      <p:pic>
        <p:nvPicPr>
          <p:cNvPr id="8" name="Picture 7"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ChangeArrowheads="1" noTextEdit="1"/>
          </p:cNvSpPr>
          <p:nvPr>
            <p:ph type="sldImg"/>
          </p:nvPr>
        </p:nvSpPr>
        <p:spPr>
          <a:xfrm>
            <a:off x="2249488" y="728663"/>
            <a:ext cx="2803525" cy="2103437"/>
          </a:xfrm>
          <a:ln/>
        </p:spPr>
      </p:sp>
      <p:sp>
        <p:nvSpPr>
          <p:cNvPr id="3993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6256240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xfrm>
            <a:off x="2262188" y="728663"/>
            <a:ext cx="2789237" cy="2092325"/>
          </a:xfrm>
          <a:ln/>
        </p:spPr>
      </p:sp>
      <p:sp>
        <p:nvSpPr>
          <p:cNvPr id="49155"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23991544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xfrm>
            <a:off x="2252663" y="728663"/>
            <a:ext cx="2819400" cy="2114550"/>
          </a:xfrm>
          <a:ln/>
        </p:spPr>
      </p:sp>
      <p:sp>
        <p:nvSpPr>
          <p:cNvPr id="50179"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3026399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xfrm>
            <a:off x="2273300" y="728663"/>
            <a:ext cx="2789238" cy="2092325"/>
          </a:xfrm>
          <a:ln/>
        </p:spPr>
      </p:sp>
      <p:sp>
        <p:nvSpPr>
          <p:cNvPr id="51203"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17661470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xfrm>
            <a:off x="2268538" y="728663"/>
            <a:ext cx="2776537" cy="2081212"/>
          </a:xfrm>
          <a:ln/>
        </p:spPr>
      </p:sp>
      <p:sp>
        <p:nvSpPr>
          <p:cNvPr id="52227"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19131271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xfrm>
            <a:off x="2252663" y="728663"/>
            <a:ext cx="2819400" cy="2114550"/>
          </a:xfrm>
          <a:ln/>
        </p:spPr>
      </p:sp>
      <p:sp>
        <p:nvSpPr>
          <p:cNvPr id="53251"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36725698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xfrm>
            <a:off x="2276475" y="728663"/>
            <a:ext cx="2805113" cy="2103437"/>
          </a:xfrm>
          <a:ln/>
        </p:spPr>
      </p:sp>
      <p:sp>
        <p:nvSpPr>
          <p:cNvPr id="54275"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18924250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xfrm>
            <a:off x="2243138" y="728663"/>
            <a:ext cx="2805112" cy="2103437"/>
          </a:xfrm>
          <a:ln/>
        </p:spPr>
      </p:sp>
      <p:sp>
        <p:nvSpPr>
          <p:cNvPr id="55299"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28470262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xfrm>
            <a:off x="2265363" y="728663"/>
            <a:ext cx="2805112" cy="2103437"/>
          </a:xfrm>
          <a:ln/>
        </p:spPr>
      </p:sp>
      <p:sp>
        <p:nvSpPr>
          <p:cNvPr id="56323"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30944574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xfrm>
            <a:off x="2300288" y="728663"/>
            <a:ext cx="2759075" cy="2070100"/>
          </a:xfrm>
          <a:ln/>
        </p:spPr>
      </p:sp>
      <p:sp>
        <p:nvSpPr>
          <p:cNvPr id="57347"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35930547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xfrm>
            <a:off x="2255838" y="728663"/>
            <a:ext cx="2836862" cy="2127250"/>
          </a:xfrm>
          <a:ln/>
        </p:spPr>
      </p:sp>
      <p:sp>
        <p:nvSpPr>
          <p:cNvPr id="58371"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30006573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a:xfrm>
            <a:off x="2295525" y="728663"/>
            <a:ext cx="2746375" cy="2058987"/>
          </a:xfrm>
          <a:ln/>
        </p:spPr>
      </p:sp>
      <p:sp>
        <p:nvSpPr>
          <p:cNvPr id="40963"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23846016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xfrm>
            <a:off x="2246313" y="728663"/>
            <a:ext cx="2820987" cy="2114550"/>
          </a:xfrm>
          <a:ln/>
        </p:spPr>
      </p:sp>
      <p:sp>
        <p:nvSpPr>
          <p:cNvPr id="59395"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29956139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xfrm>
            <a:off x="2260600" y="728663"/>
            <a:ext cx="2803525" cy="2103437"/>
          </a:xfrm>
          <a:ln/>
        </p:spPr>
      </p:sp>
      <p:sp>
        <p:nvSpPr>
          <p:cNvPr id="60419"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15744619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xfrm>
            <a:off x="2276475" y="728663"/>
            <a:ext cx="2805113" cy="2103437"/>
          </a:xfrm>
          <a:ln/>
        </p:spPr>
      </p:sp>
      <p:sp>
        <p:nvSpPr>
          <p:cNvPr id="61443"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15777079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xfrm>
            <a:off x="2227263" y="728663"/>
            <a:ext cx="2836862" cy="2127250"/>
          </a:xfrm>
          <a:ln/>
        </p:spPr>
      </p:sp>
      <p:sp>
        <p:nvSpPr>
          <p:cNvPr id="62467"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15576510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xfrm>
            <a:off x="2274888" y="728663"/>
            <a:ext cx="2820987" cy="2114550"/>
          </a:xfrm>
          <a:ln/>
        </p:spPr>
      </p:sp>
      <p:sp>
        <p:nvSpPr>
          <p:cNvPr id="63491"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27953892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xfrm>
            <a:off x="2257425" y="728663"/>
            <a:ext cx="2776538" cy="2081212"/>
          </a:xfrm>
          <a:ln/>
        </p:spPr>
      </p:sp>
      <p:sp>
        <p:nvSpPr>
          <p:cNvPr id="64515"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21533239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xfrm>
            <a:off x="2233613" y="728663"/>
            <a:ext cx="2835275" cy="2127250"/>
          </a:xfrm>
          <a:ln/>
        </p:spPr>
      </p:sp>
      <p:sp>
        <p:nvSpPr>
          <p:cNvPr id="65539" name="Rectangle 3"/>
          <p:cNvSpPr>
            <a:spLocks noGrp="1" noChangeArrowheads="1"/>
          </p:cNvSpPr>
          <p:nvPr>
            <p:ph type="body" idx="1"/>
          </p:nvPr>
        </p:nvSpPr>
        <p:spPr>
          <a:xfrm>
            <a:off x="1151528" y="3105228"/>
            <a:ext cx="4919569" cy="583137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lIns="91435" tIns="45717" rIns="91435" bIns="45717"/>
          <a:lstStyle/>
          <a:p>
            <a:pPr eaLnBrk="1" hangingPunct="1"/>
            <a:endParaRPr lang="en-US"/>
          </a:p>
        </p:txBody>
      </p:sp>
    </p:spTree>
    <p:extLst>
      <p:ext uri="{BB962C8B-B14F-4D97-AF65-F5344CB8AC3E}">
        <p14:creationId xmlns:p14="http://schemas.microsoft.com/office/powerpoint/2010/main" val="6232337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a:xfrm>
            <a:off x="2109788" y="646113"/>
            <a:ext cx="2870200" cy="2152650"/>
          </a:xfrm>
          <a:ln cap="flat"/>
        </p:spPr>
      </p:sp>
      <p:sp>
        <p:nvSpPr>
          <p:cNvPr id="66563" name="Rectangle 3"/>
          <p:cNvSpPr>
            <a:spLocks noGrp="1" noChangeArrowheads="1"/>
          </p:cNvSpPr>
          <p:nvPr>
            <p:ph type="body" idx="1"/>
          </p:nvPr>
        </p:nvSpPr>
        <p:spPr>
          <a:xfrm>
            <a:off x="596066" y="2922946"/>
            <a:ext cx="6134438" cy="6105602"/>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lIns="98006" tIns="49894" rIns="98006" bIns="49894"/>
          <a:lstStyle/>
          <a:p>
            <a:pPr defTabSz="967457"/>
            <a:endParaRPr lang="en-US"/>
          </a:p>
        </p:txBody>
      </p:sp>
    </p:spTree>
    <p:extLst>
      <p:ext uri="{BB962C8B-B14F-4D97-AF65-F5344CB8AC3E}">
        <p14:creationId xmlns:p14="http://schemas.microsoft.com/office/powerpoint/2010/main" val="413015403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ChangeArrowheads="1" noTextEdit="1"/>
          </p:cNvSpPr>
          <p:nvPr>
            <p:ph type="sldImg"/>
          </p:nvPr>
        </p:nvSpPr>
        <p:spPr>
          <a:xfrm>
            <a:off x="2109788" y="646113"/>
            <a:ext cx="2870200" cy="2152650"/>
          </a:xfrm>
          <a:ln cap="flat"/>
        </p:spPr>
      </p:sp>
      <p:sp>
        <p:nvSpPr>
          <p:cNvPr id="67587" name="Rectangle 3"/>
          <p:cNvSpPr>
            <a:spLocks noGrp="1" noChangeArrowheads="1"/>
          </p:cNvSpPr>
          <p:nvPr>
            <p:ph type="body" idx="1"/>
          </p:nvPr>
        </p:nvSpPr>
        <p:spPr>
          <a:xfrm>
            <a:off x="596066" y="2922946"/>
            <a:ext cx="6134438" cy="6105602"/>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lIns="98006" tIns="49894" rIns="98006" bIns="49894"/>
          <a:lstStyle/>
          <a:p>
            <a:pPr defTabSz="967457"/>
            <a:endParaRPr lang="en-US"/>
          </a:p>
        </p:txBody>
      </p:sp>
    </p:spTree>
    <p:extLst>
      <p:ext uri="{BB962C8B-B14F-4D97-AF65-F5344CB8AC3E}">
        <p14:creationId xmlns:p14="http://schemas.microsoft.com/office/powerpoint/2010/main" val="97743695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Rot="1" noChangeAspect="1" noChangeArrowheads="1" noTextEdit="1"/>
          </p:cNvSpPr>
          <p:nvPr>
            <p:ph type="sldImg"/>
          </p:nvPr>
        </p:nvSpPr>
        <p:spPr>
          <a:xfrm>
            <a:off x="2112963" y="650875"/>
            <a:ext cx="2867025" cy="2149475"/>
          </a:xfrm>
          <a:ln cap="flat"/>
        </p:spPr>
      </p:sp>
      <p:sp>
        <p:nvSpPr>
          <p:cNvPr id="68611" name="Rectangle 3"/>
          <p:cNvSpPr>
            <a:spLocks noGrp="1" noChangeArrowheads="1"/>
          </p:cNvSpPr>
          <p:nvPr>
            <p:ph type="body" idx="1"/>
          </p:nvPr>
        </p:nvSpPr>
        <p:spPr>
          <a:xfrm>
            <a:off x="596066" y="2922946"/>
            <a:ext cx="6134438" cy="6107215"/>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lIns="98006" tIns="49894" rIns="98006" bIns="49894"/>
          <a:lstStyle/>
          <a:p>
            <a:pPr defTabSz="973928"/>
            <a:endParaRPr lang="en-US"/>
          </a:p>
        </p:txBody>
      </p:sp>
    </p:spTree>
    <p:extLst>
      <p:ext uri="{BB962C8B-B14F-4D97-AF65-F5344CB8AC3E}">
        <p14:creationId xmlns:p14="http://schemas.microsoft.com/office/powerpoint/2010/main" val="21132566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xfrm>
            <a:off x="2089150" y="647700"/>
            <a:ext cx="2911475" cy="2184400"/>
          </a:xfrm>
          <a:ln cap="flat"/>
        </p:spPr>
      </p:sp>
      <p:sp>
        <p:nvSpPr>
          <p:cNvPr id="41987" name="Rectangle 3"/>
          <p:cNvSpPr>
            <a:spLocks noGrp="1" noChangeArrowheads="1"/>
          </p:cNvSpPr>
          <p:nvPr>
            <p:ph type="body" idx="1"/>
          </p:nvPr>
        </p:nvSpPr>
        <p:spPr>
          <a:xfrm>
            <a:off x="602562" y="2929399"/>
            <a:ext cx="6119821" cy="6092697"/>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5703" tIns="46202" rIns="95703" bIns="46202"/>
          <a:lstStyle/>
          <a:p>
            <a:pPr defTabSz="967457"/>
            <a:r>
              <a:rPr lang="en-US"/>
              <a:t>Set the example by keeping your instructor introductions short and to the point.  Emphasize that they do the same, so as to move beyond this point quickly. </a:t>
            </a:r>
          </a:p>
          <a:p>
            <a:pPr defTabSz="967457"/>
            <a:endParaRPr lang="en-US"/>
          </a:p>
          <a:p>
            <a:pPr defTabSz="967457"/>
            <a:r>
              <a:rPr lang="en-US"/>
              <a:t>As students articulate their course expectations.  Note them on a board or flip chart so that you can come back to them at the end of the course. Make sure to note which expectations will and will not be covered as the students introduce themselves in order to set realistic expectations.</a:t>
            </a:r>
          </a:p>
        </p:txBody>
      </p:sp>
    </p:spTree>
    <p:extLst>
      <p:ext uri="{BB962C8B-B14F-4D97-AF65-F5344CB8AC3E}">
        <p14:creationId xmlns:p14="http://schemas.microsoft.com/office/powerpoint/2010/main" val="168961723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spect="1" noChangeArrowheads="1" noTextEdit="1"/>
          </p:cNvSpPr>
          <p:nvPr>
            <p:ph type="sldImg"/>
          </p:nvPr>
        </p:nvSpPr>
        <p:spPr>
          <a:xfrm>
            <a:off x="2109788" y="646113"/>
            <a:ext cx="2870200" cy="2152650"/>
          </a:xfrm>
          <a:ln cap="flat"/>
        </p:spPr>
      </p:sp>
      <p:sp>
        <p:nvSpPr>
          <p:cNvPr id="69635" name="Rectangle 3"/>
          <p:cNvSpPr>
            <a:spLocks noGrp="1" noChangeArrowheads="1"/>
          </p:cNvSpPr>
          <p:nvPr>
            <p:ph type="body" idx="1"/>
          </p:nvPr>
        </p:nvSpPr>
        <p:spPr>
          <a:xfrm>
            <a:off x="596066" y="2922946"/>
            <a:ext cx="6134438" cy="6105602"/>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lIns="98006" tIns="49894" rIns="98006" bIns="49894"/>
          <a:lstStyle/>
          <a:p>
            <a:pPr defTabSz="967457"/>
            <a:endParaRPr lang="en-US"/>
          </a:p>
        </p:txBody>
      </p:sp>
    </p:spTree>
    <p:extLst>
      <p:ext uri="{BB962C8B-B14F-4D97-AF65-F5344CB8AC3E}">
        <p14:creationId xmlns:p14="http://schemas.microsoft.com/office/powerpoint/2010/main" val="67630972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Rot="1" noChangeAspect="1" noChangeArrowheads="1" noTextEdit="1"/>
          </p:cNvSpPr>
          <p:nvPr>
            <p:ph type="sldImg"/>
          </p:nvPr>
        </p:nvSpPr>
        <p:spPr>
          <a:xfrm>
            <a:off x="2109788" y="646113"/>
            <a:ext cx="2870200" cy="2152650"/>
          </a:xfrm>
          <a:ln cap="flat"/>
        </p:spPr>
      </p:sp>
      <p:sp>
        <p:nvSpPr>
          <p:cNvPr id="70659" name="Rectangle 3"/>
          <p:cNvSpPr>
            <a:spLocks noGrp="1" noChangeArrowheads="1"/>
          </p:cNvSpPr>
          <p:nvPr>
            <p:ph type="body" idx="1"/>
          </p:nvPr>
        </p:nvSpPr>
        <p:spPr>
          <a:xfrm>
            <a:off x="596066" y="2922946"/>
            <a:ext cx="6134438" cy="6105602"/>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lIns="98006" tIns="49894" rIns="98006" bIns="49894"/>
          <a:lstStyle/>
          <a:p>
            <a:pPr defTabSz="967457"/>
            <a:endParaRPr lang="en-US"/>
          </a:p>
        </p:txBody>
      </p:sp>
    </p:spTree>
    <p:extLst>
      <p:ext uri="{BB962C8B-B14F-4D97-AF65-F5344CB8AC3E}">
        <p14:creationId xmlns:p14="http://schemas.microsoft.com/office/powerpoint/2010/main" val="147280015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Rot="1" noChangeAspect="1" noChangeArrowheads="1" noTextEdit="1"/>
          </p:cNvSpPr>
          <p:nvPr>
            <p:ph type="sldImg"/>
          </p:nvPr>
        </p:nvSpPr>
        <p:spPr>
          <a:xfrm>
            <a:off x="2109788" y="646113"/>
            <a:ext cx="2870200" cy="2152650"/>
          </a:xfrm>
          <a:ln cap="flat"/>
        </p:spPr>
      </p:sp>
      <p:sp>
        <p:nvSpPr>
          <p:cNvPr id="71683" name="Rectangle 3"/>
          <p:cNvSpPr>
            <a:spLocks noGrp="1" noChangeArrowheads="1"/>
          </p:cNvSpPr>
          <p:nvPr>
            <p:ph type="body" idx="1"/>
          </p:nvPr>
        </p:nvSpPr>
        <p:spPr>
          <a:xfrm>
            <a:off x="596066" y="2922946"/>
            <a:ext cx="6134438" cy="6105602"/>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lIns="98006" tIns="49894" rIns="98006" bIns="49894"/>
          <a:lstStyle/>
          <a:p>
            <a:pPr defTabSz="967457"/>
            <a:endParaRPr lang="en-US"/>
          </a:p>
        </p:txBody>
      </p:sp>
    </p:spTree>
    <p:extLst>
      <p:ext uri="{BB962C8B-B14F-4D97-AF65-F5344CB8AC3E}">
        <p14:creationId xmlns:p14="http://schemas.microsoft.com/office/powerpoint/2010/main" val="211020574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ChangeArrowheads="1" noTextEdit="1"/>
          </p:cNvSpPr>
          <p:nvPr>
            <p:ph type="sldImg"/>
          </p:nvPr>
        </p:nvSpPr>
        <p:spPr>
          <a:xfrm>
            <a:off x="2109788" y="646113"/>
            <a:ext cx="2870200" cy="2152650"/>
          </a:xfrm>
          <a:ln cap="flat"/>
        </p:spPr>
      </p:sp>
      <p:sp>
        <p:nvSpPr>
          <p:cNvPr id="72707" name="Rectangle 3"/>
          <p:cNvSpPr>
            <a:spLocks noGrp="1" noChangeArrowheads="1"/>
          </p:cNvSpPr>
          <p:nvPr>
            <p:ph type="body" idx="1"/>
          </p:nvPr>
        </p:nvSpPr>
        <p:spPr>
          <a:xfrm>
            <a:off x="596066" y="2922946"/>
            <a:ext cx="6134438" cy="6105602"/>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lIns="98006" tIns="49894" rIns="98006" bIns="49894"/>
          <a:lstStyle/>
          <a:p>
            <a:pPr defTabSz="967457"/>
            <a:endParaRPr lang="en-US"/>
          </a:p>
        </p:txBody>
      </p:sp>
    </p:spTree>
    <p:extLst>
      <p:ext uri="{BB962C8B-B14F-4D97-AF65-F5344CB8AC3E}">
        <p14:creationId xmlns:p14="http://schemas.microsoft.com/office/powerpoint/2010/main" val="343207326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spect="1" noChangeArrowheads="1" noTextEdit="1"/>
          </p:cNvSpPr>
          <p:nvPr>
            <p:ph type="sldImg"/>
          </p:nvPr>
        </p:nvSpPr>
        <p:spPr>
          <a:xfrm>
            <a:off x="2109788" y="646113"/>
            <a:ext cx="2870200" cy="2152650"/>
          </a:xfrm>
          <a:ln cap="flat"/>
        </p:spPr>
      </p:sp>
      <p:sp>
        <p:nvSpPr>
          <p:cNvPr id="73731" name="Rectangle 3"/>
          <p:cNvSpPr>
            <a:spLocks noGrp="1" noChangeArrowheads="1"/>
          </p:cNvSpPr>
          <p:nvPr>
            <p:ph type="body" idx="1"/>
          </p:nvPr>
        </p:nvSpPr>
        <p:spPr>
          <a:xfrm>
            <a:off x="596066" y="2922946"/>
            <a:ext cx="6134438" cy="6105602"/>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lIns="98006" tIns="49894" rIns="98006" bIns="49894"/>
          <a:lstStyle/>
          <a:p>
            <a:pPr defTabSz="967457"/>
            <a:endParaRPr lang="en-US"/>
          </a:p>
        </p:txBody>
      </p:sp>
    </p:spTree>
    <p:extLst>
      <p:ext uri="{BB962C8B-B14F-4D97-AF65-F5344CB8AC3E}">
        <p14:creationId xmlns:p14="http://schemas.microsoft.com/office/powerpoint/2010/main" val="222089280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Rot="1" noChangeAspect="1" noChangeArrowheads="1" noTextEdit="1"/>
          </p:cNvSpPr>
          <p:nvPr>
            <p:ph type="sldImg"/>
          </p:nvPr>
        </p:nvSpPr>
        <p:spPr>
          <a:xfrm>
            <a:off x="2284413" y="720725"/>
            <a:ext cx="2800350" cy="2100263"/>
          </a:xfrm>
          <a:ln/>
        </p:spPr>
      </p:sp>
      <p:sp>
        <p:nvSpPr>
          <p:cNvPr id="74755" name="Rectangle 3"/>
          <p:cNvSpPr>
            <a:spLocks noGrp="1" noChangeArrowheads="1"/>
          </p:cNvSpPr>
          <p:nvPr>
            <p:ph type="body" idx="1"/>
          </p:nvPr>
        </p:nvSpPr>
        <p:spPr>
          <a:xfrm>
            <a:off x="401168" y="3060061"/>
            <a:ext cx="6512867" cy="5820082"/>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20808241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xfrm>
            <a:off x="2233613" y="728663"/>
            <a:ext cx="2881312" cy="2160587"/>
          </a:xfrm>
          <a:ln/>
        </p:spPr>
      </p:sp>
      <p:sp>
        <p:nvSpPr>
          <p:cNvPr id="4301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689192" lvl="1" indent="-213552"/>
            <a:r>
              <a:rPr lang="en-US"/>
              <a:t>Briefly recap the material covered in the PSP Fundamentals course.</a:t>
            </a:r>
          </a:p>
        </p:txBody>
      </p:sp>
    </p:spTree>
    <p:extLst>
      <p:ext uri="{BB962C8B-B14F-4D97-AF65-F5344CB8AC3E}">
        <p14:creationId xmlns:p14="http://schemas.microsoft.com/office/powerpoint/2010/main" val="37749625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xfrm>
            <a:off x="2260600" y="728663"/>
            <a:ext cx="2746375" cy="2058987"/>
          </a:xfrm>
          <a:ln/>
        </p:spPr>
      </p:sp>
      <p:sp>
        <p:nvSpPr>
          <p:cNvPr id="4403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t>Instructor</a:t>
            </a:r>
            <a:r>
              <a:rPr lang="ja-JP" altLang="en-US"/>
              <a:t>’</a:t>
            </a:r>
            <a:r>
              <a:rPr lang="en-US"/>
              <a:t>s choice.  The following graphs should be covered as a review of the PSP Fundamentals Course.  It represents real data from 15 students that have taken the PSP Fundamentals Course. Instead of going over these graph slides.  The instructor could collect the PSP Advanced student</a:t>
            </a:r>
            <a:r>
              <a:rPr lang="ja-JP" altLang="en-US"/>
              <a:t>’</a:t>
            </a:r>
            <a:r>
              <a:rPr lang="en-US"/>
              <a:t>s fundamental data prior to the first day of class and present the student</a:t>
            </a:r>
            <a:r>
              <a:rPr lang="ja-JP" altLang="en-US"/>
              <a:t>’</a:t>
            </a:r>
            <a:r>
              <a:rPr lang="en-US"/>
              <a:t>s class composite data using the PSP Instructor Support Tool.</a:t>
            </a:r>
          </a:p>
          <a:p>
            <a:pPr eaLnBrk="1" hangingPunct="1"/>
            <a:endParaRPr lang="en-US"/>
          </a:p>
          <a:p>
            <a:pPr eaLnBrk="1" hangingPunct="1"/>
            <a:r>
              <a:rPr lang="en-US"/>
              <a:t>NOTE: The instructor needs to go through these graphs quickly, in order to stay on schedule. It is only a review of what the students should have already learned in the PSP Fundamentals course.</a:t>
            </a:r>
          </a:p>
        </p:txBody>
      </p:sp>
    </p:spTree>
    <p:extLst>
      <p:ext uri="{BB962C8B-B14F-4D97-AF65-F5344CB8AC3E}">
        <p14:creationId xmlns:p14="http://schemas.microsoft.com/office/powerpoint/2010/main" val="5315672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xfrm>
            <a:off x="2219325" y="728663"/>
            <a:ext cx="2836863" cy="2127250"/>
          </a:xfrm>
          <a:ln/>
        </p:spPr>
      </p:sp>
      <p:sp>
        <p:nvSpPr>
          <p:cNvPr id="45059"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19301863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xfrm>
            <a:off x="2273300" y="728663"/>
            <a:ext cx="2789238" cy="2092325"/>
          </a:xfrm>
          <a:ln/>
        </p:spPr>
      </p:sp>
      <p:sp>
        <p:nvSpPr>
          <p:cNvPr id="46083"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17655896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xfrm>
            <a:off x="2235200" y="728663"/>
            <a:ext cx="2867025" cy="2149475"/>
          </a:xfrm>
          <a:ln/>
        </p:spPr>
      </p:sp>
      <p:sp>
        <p:nvSpPr>
          <p:cNvPr id="47107"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27078220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xfrm>
            <a:off x="2273300" y="728663"/>
            <a:ext cx="2789238" cy="2092325"/>
          </a:xfrm>
          <a:ln/>
        </p:spPr>
      </p:sp>
      <p:sp>
        <p:nvSpPr>
          <p:cNvPr id="48131"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99182627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Picture Placeholder 5"/>
          <p:cNvPicPr>
            <a:picLocks noChangeAspect="1"/>
          </p:cNvPicPr>
          <p:nvPr/>
        </p:nvPicPr>
        <p:blipFill rotWithShape="1">
          <a:blip r:embed="rId2" cstate="screen">
            <a:extLst>
              <a:ext uri="{28A0092B-C50C-407E-A947-70E740481C1C}">
                <a14:useLocalDpi xmlns:a14="http://schemas.microsoft.com/office/drawing/2010/main"/>
              </a:ext>
            </a:extLst>
          </a:blip>
          <a:srcRect l="9026"/>
          <a:stretch/>
        </p:blipFill>
        <p:spPr>
          <a:xfrm>
            <a:off x="6059156" y="0"/>
            <a:ext cx="3084843" cy="6375400"/>
          </a:xfrm>
          <a:prstGeom prst="rect">
            <a:avLst/>
          </a:prstGeom>
        </p:spPr>
      </p:pic>
      <p:sp>
        <p:nvSpPr>
          <p:cNvPr id="7" name="Rectangle 6"/>
          <p:cNvSpPr/>
          <p:nvPr/>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chemeClr val="bg1"/>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1295400"/>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1" name="TextBox 10"/>
          <p:cNvSpPr txBox="1"/>
          <p:nvPr/>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5" name="Rectangle 1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3" name="Rectangle 73"/>
          <p:cNvSpPr>
            <a:spLocks noChangeArrowheads="1"/>
          </p:cNvSpPr>
          <p:nvPr/>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baseline="0" smtClean="0">
                <a:solidFill>
                  <a:srgbClr val="FFFFFF"/>
                </a:solidFill>
                <a:latin typeface="Arial" panose="020B0604020202020204" pitchFamily="34" charset="0"/>
                <a:cs typeface="Arial" panose="020B0604020202020204" pitchFamily="34" charset="0"/>
              </a:rPr>
              <a:t> </a:t>
            </a:r>
            <a:r>
              <a:rPr lang="en-US" sz="600" b="0" spc="0" baseline="0" dirty="0" smtClean="0">
                <a:solidFill>
                  <a:srgbClr val="FFFFFF"/>
                </a:solidFill>
                <a:latin typeface="Arial" panose="020B0604020202020204" pitchFamily="34" charset="0"/>
                <a:cs typeface="Arial" panose="020B0604020202020204" pitchFamily="34" charset="0"/>
              </a:rPr>
              <a:t>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This material has been approved for public release and unlimited distribution. Please see Copyright notice for non-US Government use and distribution.</a:t>
            </a:r>
            <a:endParaRPr lang="en-US" sz="500" dirty="0">
              <a:solidFill>
                <a:srgbClr val="FFFFFF"/>
              </a:solidFill>
              <a:latin typeface="Arial"/>
              <a:cs typeface="Arial"/>
            </a:endParaRPr>
          </a:p>
        </p:txBody>
      </p:sp>
      <p:pic>
        <p:nvPicPr>
          <p:cNvPr id="16" name="Picture Placeholder 5"/>
          <p:cNvPicPr>
            <a:picLocks noChangeAspect="1"/>
          </p:cNvPicPr>
          <p:nvPr userDrawn="1"/>
        </p:nvPicPr>
        <p:blipFill rotWithShape="1">
          <a:blip r:embed="rId2" cstate="screen">
            <a:extLst>
              <a:ext uri="{28A0092B-C50C-407E-A947-70E740481C1C}">
                <a14:useLocalDpi xmlns:a14="http://schemas.microsoft.com/office/drawing/2010/main"/>
              </a:ext>
            </a:extLst>
          </a:blip>
          <a:srcRect l="9026"/>
          <a:stretch/>
        </p:blipFill>
        <p:spPr>
          <a:xfrm>
            <a:off x="6059156" y="0"/>
            <a:ext cx="3084843" cy="6375400"/>
          </a:xfrm>
          <a:prstGeom prst="rect">
            <a:avLst/>
          </a:prstGeom>
        </p:spPr>
      </p:pic>
      <p:sp>
        <p:nvSpPr>
          <p:cNvPr id="17" name="Rectangle 16"/>
          <p:cNvSpPr/>
          <p:nvPr userDrawn="1"/>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18" name="TextBox 17"/>
          <p:cNvSpPr txBox="1"/>
          <p:nvPr userDrawn="1"/>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9" name="Rectangle 18"/>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21" name="Rectangle 73"/>
          <p:cNvSpPr>
            <a:spLocks noChangeArrowheads="1"/>
          </p:cNvSpPr>
          <p:nvPr userDrawn="1"/>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2" name="TextBox 21"/>
          <p:cNvSpPr txBox="1"/>
          <p:nvPr userDrawn="1"/>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This material has been approved for public release and unlimited distribution. Please see Copyright notice for non-US Government use and distribution.</a:t>
            </a:r>
            <a:endParaRPr lang="en-US" sz="500" dirty="0">
              <a:solidFill>
                <a:srgbClr val="FFFFFF"/>
              </a:solidFill>
              <a:latin typeface="Arial"/>
              <a:cs typeface="Arial"/>
            </a:endParaRPr>
          </a:p>
        </p:txBody>
      </p:sp>
    </p:spTree>
    <p:extLst>
      <p:ext uri="{BB962C8B-B14F-4D97-AF65-F5344CB8AC3E}">
        <p14:creationId xmlns:p14="http://schemas.microsoft.com/office/powerpoint/2010/main" val="350901687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3033258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1447800"/>
            <a:ext cx="4151313"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8513" y="1447800"/>
            <a:ext cx="4151312"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65174797"/>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04800" y="1447800"/>
            <a:ext cx="8455025" cy="4648200"/>
          </a:xfrm>
        </p:spPr>
        <p:txBody>
          <a:bodyPr/>
          <a:lstStyle/>
          <a:p>
            <a:pPr lvl="0"/>
            <a:r>
              <a:rPr lang="en-US" noProof="0" smtClean="0"/>
              <a:t>Click icon to add table</a:t>
            </a:r>
            <a:endParaRPr lang="en-US" noProof="0" smtClean="0"/>
          </a:p>
        </p:txBody>
      </p:sp>
    </p:spTree>
    <p:extLst>
      <p:ext uri="{BB962C8B-B14F-4D97-AF65-F5344CB8AC3E}">
        <p14:creationId xmlns:p14="http://schemas.microsoft.com/office/powerpoint/2010/main" val="2500485113"/>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65745095"/>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3972664866"/>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6336792"/>
          </a:xfrm>
        </p:spPr>
        <p:txBody>
          <a:bodyPr/>
          <a:lstStyle/>
          <a:p>
            <a:r>
              <a:rPr lang="en-US" smtClean="0"/>
              <a:t>Drag picture to placeholder or click icon to add</a:t>
            </a:r>
            <a:endParaRPr lang="en-US"/>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ysClr val="windowText" lastClr="000000"/>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2019300"/>
          </a:xfrm>
        </p:spPr>
        <p:txBody>
          <a:bodyPr>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Rectangle 9"/>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userDrawn="1"/>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5120513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5532402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8635150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wo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36702048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hree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871285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6336792"/>
          </a:xfrm>
        </p:spPr>
        <p:txBody>
          <a:bodyPr/>
          <a:lstStyle/>
          <a:p>
            <a:r>
              <a:rPr lang="en-US" smtClean="0"/>
              <a:t>Click icon to add picture</a:t>
            </a:r>
            <a:endParaRPr lang="en-US"/>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ysClr val="windowText" lastClr="000000"/>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2019300"/>
          </a:xfrm>
        </p:spPr>
        <p:txBody>
          <a:bodyPr>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Rectangle 9"/>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
        <p:nvSpPr>
          <p:cNvPr id="11" name="Rectangle 10"/>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8" name="Rectangle 73"/>
          <p:cNvSpPr>
            <a:spLocks noChangeArrowheads="1"/>
          </p:cNvSpPr>
          <p:nvPr userDrawn="1"/>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9" name="TextBox 18"/>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1229709721"/>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Fou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75094992"/>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Advanced: Course Overview</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3454895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ection Header photo">
    <p:bg>
      <p:bgPr>
        <a:solidFill>
          <a:schemeClr val="bg1"/>
        </a:solidFill>
        <a:effectLst/>
      </p:bgPr>
    </p:bg>
    <p:spTree>
      <p:nvGrpSpPr>
        <p:cNvPr id="1" name=""/>
        <p:cNvGrpSpPr/>
        <p:nvPr/>
      </p:nvGrpSpPr>
      <p:grpSpPr>
        <a:xfrm>
          <a:off x="0" y="0"/>
          <a:ext cx="0" cy="0"/>
          <a:chOff x="0" y="0"/>
          <a:chExt cx="0" cy="0"/>
        </a:xfrm>
      </p:grpSpPr>
      <p:pic>
        <p:nvPicPr>
          <p:cNvPr id="11" name="Picture 10" descr="section.jp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685370" y="0"/>
            <a:ext cx="3467009" cy="6336792"/>
          </a:xfrm>
          <a:prstGeom prst="rect">
            <a:avLst/>
          </a:prstGeom>
        </p:spPr>
      </p:pic>
      <p:sp>
        <p:nvSpPr>
          <p:cNvPr id="10" name="Rectangle 9"/>
          <p:cNvSpPr/>
          <p:nvPr userDrawn="1"/>
        </p:nvSpPr>
        <p:spPr bwMode="auto">
          <a:xfrm>
            <a:off x="2" y="-17418"/>
            <a:ext cx="6057898"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657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4" y="3109372"/>
            <a:ext cx="5148793"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6" name="Rectangle 5"/>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Advanced: Course Overview</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16738603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Section Header plain">
    <p:bg>
      <p:bgPr>
        <a:solidFill>
          <a:schemeClr val="bg1"/>
        </a:solidFill>
        <a:effectLst/>
      </p:bgPr>
    </p:bg>
    <p:spTree>
      <p:nvGrpSpPr>
        <p:cNvPr id="1" name=""/>
        <p:cNvGrpSpPr/>
        <p:nvPr/>
      </p:nvGrpSpPr>
      <p:grpSpPr>
        <a:xfrm>
          <a:off x="0" y="0"/>
          <a:ext cx="0" cy="0"/>
          <a:chOff x="0" y="0"/>
          <a:chExt cx="0" cy="0"/>
        </a:xfrm>
      </p:grpSpPr>
      <p:pic>
        <p:nvPicPr>
          <p:cNvPr id="10" name="Picture 9" descr="section.jpg"/>
          <p:cNvPicPr>
            <a:picLocks noChangeAspect="1"/>
          </p:cNvPicPr>
          <p:nvPr userDrawn="1"/>
        </p:nvPicPr>
        <p:blipFill rotWithShape="1">
          <a:blip r:embed="rId2" cstate="screen">
            <a:extLst>
              <a:ext uri="{28A0092B-C50C-407E-A947-70E740481C1C}">
                <a14:useLocalDpi xmlns:a14="http://schemas.microsoft.com/office/drawing/2010/main"/>
              </a:ext>
            </a:extLst>
          </a:blip>
          <a:srcRect t="5153" r="5153"/>
          <a:stretch/>
        </p:blipFill>
        <p:spPr>
          <a:xfrm>
            <a:off x="-2" y="0"/>
            <a:ext cx="9180062" cy="6336792"/>
          </a:xfrm>
          <a:prstGeom prst="rect">
            <a:avLst/>
          </a:prstGeom>
        </p:spPr>
      </p:pic>
      <p:sp>
        <p:nvSpPr>
          <p:cNvPr id="12" name="Title 1"/>
          <p:cNvSpPr>
            <a:spLocks noGrp="1"/>
          </p:cNvSpPr>
          <p:nvPr>
            <p:ph type="title" hasCustomPrompt="1"/>
          </p:nvPr>
        </p:nvSpPr>
        <p:spPr>
          <a:xfrm>
            <a:off x="396875" y="2791271"/>
            <a:ext cx="5127625" cy="282129"/>
          </a:xfrm>
          <a:prstGeom prst="rect">
            <a:avLst/>
          </a:prstGeom>
        </p:spPr>
        <p:txBody>
          <a:bodyPr lIns="0" tIns="0" rIns="0" bIns="0" anchor="b" anchorCtr="0"/>
          <a:lstStyle>
            <a:lvl1pPr algn="l">
              <a:defRPr sz="2000" b="0" cap="none">
                <a:solidFill>
                  <a:schemeClr val="tx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a:xfrm>
            <a:off x="396875" y="3109372"/>
            <a:ext cx="5127626" cy="469900"/>
          </a:xfrm>
          <a:prstGeom prst="rect">
            <a:avLst/>
          </a:prstGeom>
        </p:spPr>
        <p:txBody>
          <a:bodyPr lIns="0" tIns="0" rIns="0" bIns="0"/>
          <a:lstStyle>
            <a:lvl1pPr>
              <a:defRPr sz="3200" b="1">
                <a:solidFill>
                  <a:schemeClr val="tx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4"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5" name="TextBox 14"/>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3483348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a:xfrm>
            <a:off x="401934" y="228988"/>
            <a:ext cx="8310266" cy="669854"/>
          </a:xfrm>
        </p:spPr>
        <p:txBody>
          <a:bodyPr/>
          <a:lstStyle/>
          <a:p>
            <a:r>
              <a:rPr lang="en-US" smtClean="0"/>
              <a:t>Click to edit Master title style</a:t>
            </a:r>
            <a:endParaRPr lang="en-US"/>
          </a:p>
        </p:txBody>
      </p:sp>
    </p:spTree>
    <p:extLst>
      <p:ext uri="{BB962C8B-B14F-4D97-AF65-F5344CB8AC3E}">
        <p14:creationId xmlns:p14="http://schemas.microsoft.com/office/powerpoint/2010/main" val="302465903"/>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Majo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12680162"/>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146879227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Tree>
    <p:extLst>
      <p:ext uri="{BB962C8B-B14F-4D97-AF65-F5344CB8AC3E}">
        <p14:creationId xmlns:p14="http://schemas.microsoft.com/office/powerpoint/2010/main" val="146631528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58229122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88172833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5161579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Fou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07737055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7" name="Rectangle 6"/>
          <p:cNvSpPr/>
          <p:nvPr/>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Fundamentals: Day 2 Agenda</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
        <p:nvSpPr>
          <p:cNvPr id="15" name="Rectangle 14"/>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6" name="Rectangle 15"/>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8" name="Rectangle 17"/>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Advanced: Course Overview</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0" name="TextBox 19"/>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13804835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a:xfrm>
            <a:off x="401934" y="228988"/>
            <a:ext cx="8310266" cy="669854"/>
          </a:xfrm>
        </p:spPr>
        <p:txBody>
          <a:bodyPr/>
          <a:lstStyle/>
          <a:p>
            <a:r>
              <a:rPr lang="en-US" smtClean="0"/>
              <a:t>Click to edit Master title style</a:t>
            </a:r>
            <a:endParaRPr lang="en-US"/>
          </a:p>
        </p:txBody>
      </p:sp>
    </p:spTree>
    <p:extLst>
      <p:ext uri="{BB962C8B-B14F-4D97-AF65-F5344CB8AC3E}">
        <p14:creationId xmlns:p14="http://schemas.microsoft.com/office/powerpoint/2010/main" val="421512222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6340093"/>
            <a:ext cx="9144000" cy="51790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3" name="Rectangle 73"/>
          <p:cNvSpPr>
            <a:spLocks noChangeArrowheads="1"/>
          </p:cNvSpPr>
          <p:nvPr/>
        </p:nvSpPr>
        <p:spPr bwMode="white">
          <a:xfrm>
            <a:off x="4413250" y="6411779"/>
            <a:ext cx="2019300" cy="276999"/>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600" b="1" dirty="0" smtClean="0">
                <a:latin typeface="Arial" panose="020B0604020202020204" pitchFamily="34" charset="0"/>
                <a:cs typeface="Arial" panose="020B0604020202020204" pitchFamily="34" charset="0"/>
              </a:rPr>
              <a:t>PSP Fundamentals: Day 2 Agenda</a:t>
            </a:r>
          </a:p>
          <a:p>
            <a:pPr eaLnBrk="0" hangingPunct="0">
              <a:spcBef>
                <a:spcPct val="0"/>
              </a:spcBef>
            </a:pPr>
            <a:r>
              <a:rPr lang="en-US" sz="600" dirty="0" smtClean="0">
                <a:solidFill>
                  <a:schemeClr val="tx1"/>
                </a:solidFill>
                <a:latin typeface="Arial" panose="020B0604020202020204" pitchFamily="34" charset="0"/>
                <a:cs typeface="Arial" panose="020B0604020202020204" pitchFamily="34" charset="0"/>
              </a:rPr>
              <a:t>September 2016</a:t>
            </a:r>
          </a:p>
          <a:p>
            <a:pPr marL="0" indent="0" algn="l" eaLnBrk="0" hangingPunct="0">
              <a:lnSpc>
                <a:spcPct val="100000"/>
              </a:lnSpc>
              <a:spcBef>
                <a:spcPct val="0"/>
              </a:spcBef>
            </a:pPr>
            <a:r>
              <a:rPr lang="en-US" sz="600" b="0" spc="0" baseline="0" dirty="0" smtClean="0">
                <a:solidFill>
                  <a:schemeClr val="tx1"/>
                </a:solidFill>
                <a:latin typeface="Arial" panose="020B0604020202020204" pitchFamily="34" charset="0"/>
                <a:cs typeface="Arial" panose="020B0604020202020204" pitchFamily="34" charset="0"/>
              </a:rPr>
              <a:t> 2016 Carnegie Mellon University</a:t>
            </a:r>
            <a:endParaRPr lang="en-US" sz="600" b="0" spc="0" dirty="0">
              <a:solidFill>
                <a:schemeClr val="tx1"/>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285708" y="6470823"/>
            <a:ext cx="3816392" cy="257931"/>
          </a:xfrm>
          <a:prstGeom prst="rect">
            <a:avLst/>
          </a:prstGeom>
        </p:spPr>
      </p:pic>
      <p:sp>
        <p:nvSpPr>
          <p:cNvPr id="15" name="TextBox 14"/>
          <p:cNvSpPr txBox="1"/>
          <p:nvPr/>
        </p:nvSpPr>
        <p:spPr>
          <a:xfrm>
            <a:off x="6502400" y="6411779"/>
            <a:ext cx="1873250" cy="276999"/>
          </a:xfrm>
          <a:prstGeom prst="rect">
            <a:avLst/>
          </a:prstGeom>
          <a:noFill/>
        </p:spPr>
        <p:txBody>
          <a:bodyPr wrap="square" lIns="0" tIns="0" rIns="0" bIns="0" rtlCol="0">
            <a:spAutoFit/>
          </a:bodyPr>
          <a:lstStyle/>
          <a:p>
            <a:r>
              <a:rPr lang="en-US" sz="600" dirty="0" smtClean="0">
                <a:latin typeface="Arial"/>
                <a:cs typeface="Arial"/>
              </a:rPr>
              <a:t>This material has been approved for public release and unlimited distribution. Please see Copyright notice for non-US Government use and distribution.</a:t>
            </a:r>
            <a:endParaRPr lang="en-US" sz="500" dirty="0">
              <a:latin typeface="Arial"/>
              <a:cs typeface="Arial"/>
            </a:endParaRPr>
          </a:p>
        </p:txBody>
      </p:sp>
      <p:sp>
        <p:nvSpPr>
          <p:cNvPr id="2" name="Title Placeholder 1"/>
          <p:cNvSpPr>
            <a:spLocks noGrp="1"/>
          </p:cNvSpPr>
          <p:nvPr>
            <p:ph type="title"/>
          </p:nvPr>
        </p:nvSpPr>
        <p:spPr>
          <a:xfrm>
            <a:off x="401934" y="228988"/>
            <a:ext cx="7599066" cy="787012"/>
          </a:xfrm>
          <a:prstGeom prst="rect">
            <a:avLst/>
          </a:prstGeom>
        </p:spPr>
        <p:txBody>
          <a:bodyPr vert="horz" lIns="0" tIns="0" rIns="0" bIns="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01933" y="1081757"/>
            <a:ext cx="8320035" cy="4981191"/>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8"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0" name="Text Placeholder 7"/>
          <p:cNvSpPr txBox="1">
            <a:spLocks/>
          </p:cNvSpPr>
          <p:nvPr/>
        </p:nvSpPr>
        <p:spPr>
          <a:xfrm>
            <a:off x="401933" y="40191"/>
            <a:ext cx="5346933" cy="154541"/>
          </a:xfrm>
          <a:prstGeom prst="rect">
            <a:avLst/>
          </a:prstGeom>
        </p:spPr>
        <p:txBody>
          <a:bodyPr lIns="0" tIns="0" rIns="0" bIns="0"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PSP Fundamentals: Day 2 Agenda</a:t>
            </a:r>
            <a:endParaRPr lang="en-US" dirty="0"/>
          </a:p>
        </p:txBody>
      </p:sp>
    </p:spTree>
    <p:extLst>
      <p:ext uri="{BB962C8B-B14F-4D97-AF65-F5344CB8AC3E}">
        <p14:creationId xmlns:p14="http://schemas.microsoft.com/office/powerpoint/2010/main" val="56488819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80" r:id="rId15"/>
    <p:sldLayoutId id="2147483676" r:id="rId16"/>
    <p:sldLayoutId id="2147483662" r:id="rId17"/>
    <p:sldLayoutId id="2147483664" r:id="rId18"/>
    <p:sldLayoutId id="2147483672" r:id="rId19"/>
    <p:sldLayoutId id="2147483673" r:id="rId20"/>
    <p:sldLayoutId id="2147483677" r:id="rId21"/>
    <p:sldLayoutId id="2147483678" r:id="rId22"/>
    <p:sldLayoutId id="2147483679" r:id="rId23"/>
    <p:sldLayoutId id="2147483674" r:id="rId24"/>
    <p:sldLayoutId id="2147483675" r:id="rId25"/>
    <p:sldLayoutId id="2147483683" r:id="rId26"/>
  </p:sldLayoutIdLst>
  <p:timing>
    <p:tnLst>
      <p:par>
        <p:cTn id="1" dur="indefinite" restart="never" nodeType="tmRoot"/>
      </p:par>
    </p:tnLst>
  </p:timing>
  <p:txStyles>
    <p:titleStyle>
      <a:lvl1pPr algn="l" defTabSz="914400" rtl="0" eaLnBrk="1" latinLnBrk="0" hangingPunct="1">
        <a:lnSpc>
          <a:spcPct val="90000"/>
        </a:lnSpc>
        <a:spcBef>
          <a:spcPct val="0"/>
        </a:spcBef>
        <a:buNone/>
        <a:defRPr sz="2800" b="1"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orient="horz" pos="168" userDrawn="1">
          <p15:clr>
            <a:srgbClr val="A4A3A4"/>
          </p15:clr>
        </p15:guide>
        <p15:guide id="0" pos="240" userDrawn="1">
          <p15:clr>
            <a:srgbClr val="A4A3A4"/>
          </p15:clr>
        </p15:guide>
        <p15:guide id="0" pos="600" userDrawn="1">
          <p15:clr>
            <a:srgbClr val="A4A3A4"/>
          </p15:clr>
        </p15:guide>
        <p15:guide id="0" pos="696" userDrawn="1">
          <p15:clr>
            <a:srgbClr val="A4A3A4"/>
          </p15:clr>
        </p15:guide>
        <p15:guide id="0" pos="1056" userDrawn="1">
          <p15:clr>
            <a:srgbClr val="A4A3A4"/>
          </p15:clr>
        </p15:guide>
        <p15:guide id="0" pos="1152" userDrawn="1">
          <p15:clr>
            <a:srgbClr val="A4A3A4"/>
          </p15:clr>
        </p15:guide>
        <p15:guide id="0" pos="1488" userDrawn="1">
          <p15:clr>
            <a:srgbClr val="A4A3A4"/>
          </p15:clr>
        </p15:guide>
        <p15:guide id="0" pos="1584" userDrawn="1">
          <p15:clr>
            <a:srgbClr val="A4A3A4"/>
          </p15:clr>
        </p15:guide>
        <p15:guide id="0" pos="1944" userDrawn="1">
          <p15:clr>
            <a:srgbClr val="A4A3A4"/>
          </p15:clr>
        </p15:guide>
        <p15:guide id="0" pos="2040" userDrawn="1">
          <p15:clr>
            <a:srgbClr val="A4A3A4"/>
          </p15:clr>
        </p15:guide>
        <p15:guide id="0" pos="2376" userDrawn="1">
          <p15:clr>
            <a:srgbClr val="A4A3A4"/>
          </p15:clr>
        </p15:guide>
        <p15:guide id="0" pos="2472" userDrawn="1">
          <p15:clr>
            <a:srgbClr val="A4A3A4"/>
          </p15:clr>
        </p15:guide>
        <p15:guide id="0" pos="2832" userDrawn="1">
          <p15:clr>
            <a:srgbClr val="A4A3A4"/>
          </p15:clr>
        </p15:guide>
        <p15:guide id="0" pos="2928" userDrawn="1">
          <p15:clr>
            <a:srgbClr val="A4A3A4"/>
          </p15:clr>
        </p15:guide>
        <p15:guide id="0" pos="3264" userDrawn="1">
          <p15:clr>
            <a:srgbClr val="A4A3A4"/>
          </p15:clr>
        </p15:guide>
        <p15:guide id="0" pos="3360" userDrawn="1">
          <p15:clr>
            <a:srgbClr val="A4A3A4"/>
          </p15:clr>
        </p15:guide>
        <p15:guide id="0" pos="3720" userDrawn="1">
          <p15:clr>
            <a:srgbClr val="A4A3A4"/>
          </p15:clr>
        </p15:guide>
        <p15:guide id="0" pos="3816" userDrawn="1">
          <p15:clr>
            <a:srgbClr val="A4A3A4"/>
          </p15:clr>
        </p15:guide>
        <p15:guide id="0" pos="4176" userDrawn="1">
          <p15:clr>
            <a:srgbClr val="A4A3A4"/>
          </p15:clr>
        </p15:guide>
        <p15:guide id="0" pos="4272" userDrawn="1">
          <p15:clr>
            <a:srgbClr val="A4A3A4"/>
          </p15:clr>
        </p15:guide>
        <p15:guide id="0" pos="4608" userDrawn="1">
          <p15:clr>
            <a:srgbClr val="A4A3A4"/>
          </p15:clr>
        </p15:guide>
        <p15:guide id="0" pos="4704" userDrawn="1">
          <p15:clr>
            <a:srgbClr val="A4A3A4"/>
          </p15:clr>
        </p15:guide>
        <p15:guide id="0" pos="5040" userDrawn="1">
          <p15:clr>
            <a:srgbClr val="A4A3A4"/>
          </p15:clr>
        </p15:guide>
        <p15:guide id="0" pos="5136" userDrawn="1">
          <p15:clr>
            <a:srgbClr val="A4A3A4"/>
          </p15:clr>
        </p15:guide>
        <p15:guide id="0" pos="5496" userDrawn="1">
          <p15:clr>
            <a:srgbClr val="A4A3A4"/>
          </p15:clr>
        </p15:guide>
        <p15:guide id="0" orient="horz" pos="600" userDrawn="1">
          <p15:clr>
            <a:srgbClr val="A4A3A4"/>
          </p15:clr>
        </p15:guide>
        <p15:guide id="0" orient="horz" pos="720" userDrawn="1">
          <p15:clr>
            <a:srgbClr val="A4A3A4"/>
          </p15:clr>
        </p15:guide>
        <p15:guide id="0" orient="horz" pos="1104" userDrawn="1">
          <p15:clr>
            <a:srgbClr val="A4A3A4"/>
          </p15:clr>
        </p15:guide>
        <p15:guide id="0" orient="horz" pos="1200" userDrawn="1">
          <p15:clr>
            <a:srgbClr val="A4A3A4"/>
          </p15:clr>
        </p15:guide>
        <p15:guide id="0" orient="horz" pos="1560" userDrawn="1">
          <p15:clr>
            <a:srgbClr val="A4A3A4"/>
          </p15:clr>
        </p15:guide>
        <p15:guide id="0" orient="horz" pos="1656" userDrawn="1">
          <p15:clr>
            <a:srgbClr val="A4A3A4"/>
          </p15:clr>
        </p15:guide>
        <p15:guide id="0" orient="horz" pos="2016" userDrawn="1">
          <p15:clr>
            <a:srgbClr val="A4A3A4"/>
          </p15:clr>
        </p15:guide>
        <p15:guide id="0" orient="horz" pos="2112" userDrawn="1">
          <p15:clr>
            <a:srgbClr val="A4A3A4"/>
          </p15:clr>
        </p15:guide>
        <p15:guide id="0" orient="horz" pos="2472" userDrawn="1">
          <p15:clr>
            <a:srgbClr val="A4A3A4"/>
          </p15:clr>
        </p15:guide>
        <p15:guide id="0" orient="horz" pos="2568" userDrawn="1">
          <p15:clr>
            <a:srgbClr val="A4A3A4"/>
          </p15:clr>
        </p15:guide>
        <p15:guide id="0" orient="horz" pos="2928" userDrawn="1">
          <p15:clr>
            <a:srgbClr val="A4A3A4"/>
          </p15:clr>
        </p15:guide>
        <p15:guide id="0" orient="horz" pos="3024" userDrawn="1">
          <p15:clr>
            <a:srgbClr val="A4A3A4"/>
          </p15:clr>
        </p15:guide>
        <p15:guide id="0" orient="horz" pos="3384" userDrawn="1">
          <p15:clr>
            <a:srgbClr val="A4A3A4"/>
          </p15:clr>
        </p15:guide>
        <p15:guide id="0" orient="horz" pos="3480" userDrawn="1">
          <p15:clr>
            <a:srgbClr val="A4A3A4"/>
          </p15:clr>
        </p15:guide>
        <p15:guide id="0" orient="horz" pos="3840" userDrawn="1">
          <p15:clr>
            <a:srgbClr val="A4A3A4"/>
          </p15:clr>
        </p15:guide>
        <p15:guide id="0" pos="2880" userDrawn="1">
          <p15:clr>
            <a:srgbClr val="F26B43"/>
          </p15:clr>
        </p15:guide>
        <p15:guide id="1"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14.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8" Type="http://schemas.openxmlformats.org/officeDocument/2006/relationships/hyperlink" Target="D1%20ASGKIT%20PROG5.doc" TargetMode="External"/><Relationship Id="rId3" Type="http://schemas.openxmlformats.org/officeDocument/2006/relationships/hyperlink" Target="D1%20L2%20Software%20Design.ppt" TargetMode="External"/><Relationship Id="rId7" Type="http://schemas.openxmlformats.org/officeDocument/2006/relationships/hyperlink" Target="D1%20Tutorial%20PSP2.1.ppt" TargetMode="External"/><Relationship Id="rId2" Type="http://schemas.openxmlformats.org/officeDocument/2006/relationships/notesSlide" Target="../notesSlides/notesSlide30.xml"/><Relationship Id="rId1" Type="http://schemas.openxmlformats.org/officeDocument/2006/relationships/slideLayout" Target="../slideLayouts/slideLayout4.xml"/><Relationship Id="rId6" Type="http://schemas.openxmlformats.org/officeDocument/2006/relationships/hyperlink" Target="D1%20L3%20Design%20Verification%20Exercise.doc" TargetMode="External"/><Relationship Id="rId5" Type="http://schemas.openxmlformats.org/officeDocument/2006/relationships/hyperlink" Target="D1%20L3%20Design%20Verification.ppt" TargetMode="External"/><Relationship Id="rId4" Type="http://schemas.openxmlformats.org/officeDocument/2006/relationships/hyperlink" Target="D1%20L2%20Design%20Specification%20Templates%20Exercise.doc"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D2%20Agenda.ppt" TargetMode="External"/><Relationship Id="rId7" Type="http://schemas.openxmlformats.org/officeDocument/2006/relationships/hyperlink" Target="D2%20ASGKIT%20PROG6.doc" TargetMode="External"/><Relationship Id="rId2" Type="http://schemas.openxmlformats.org/officeDocument/2006/relationships/notesSlide" Target="../notesSlides/notesSlide31.xml"/><Relationship Id="rId1" Type="http://schemas.openxmlformats.org/officeDocument/2006/relationships/slideLayout" Target="../slideLayouts/slideLayout4.xml"/><Relationship Id="rId6" Type="http://schemas.openxmlformats.org/officeDocument/2006/relationships/hyperlink" Target="D2%20Tutorial%20PROBE%20Methods%20A%20and%20B.ppt" TargetMode="External"/><Relationship Id="rId5" Type="http://schemas.openxmlformats.org/officeDocument/2006/relationships/hyperlink" Target="D2%20L5%20Understanding%20and%20Improving%20Planning%20Performance%20.ppt" TargetMode="External"/><Relationship Id="rId4" Type="http://schemas.openxmlformats.org/officeDocument/2006/relationships/hyperlink" Target="D2%20L4%20Planning%20and%20Tracking%20Commitments.ppt"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D3%20Agenda.ppt" TargetMode="External"/><Relationship Id="rId2" Type="http://schemas.openxmlformats.org/officeDocument/2006/relationships/notesSlide" Target="../notesSlides/notesSlide32.xml"/><Relationship Id="rId1" Type="http://schemas.openxmlformats.org/officeDocument/2006/relationships/slideLayout" Target="../slideLayouts/slideLayout4.xml"/><Relationship Id="rId6" Type="http://schemas.openxmlformats.org/officeDocument/2006/relationships/hyperlink" Target="D3%20ASGKIT%20PROG7.doc" TargetMode="External"/><Relationship Id="rId5" Type="http://schemas.openxmlformats.org/officeDocument/2006/relationships/hyperlink" Target="D3%20L7%20Planning%20and%20Tracking%20Quality.ppt" TargetMode="External"/><Relationship Id="rId4" Type="http://schemas.openxmlformats.org/officeDocument/2006/relationships/hyperlink" Target="D3%20L6%20Understanding%20and%20Improving%20Quality%20Performance.ppt"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D4%20Agenda.ppt" TargetMode="External"/><Relationship Id="rId7" Type="http://schemas.openxmlformats.org/officeDocument/2006/relationships/hyperlink" Target="D4%20ASGKIT%20Performance%20Analysis%20Report%20.doc" TargetMode="External"/><Relationship Id="rId2" Type="http://schemas.openxmlformats.org/officeDocument/2006/relationships/notesSlide" Target="../notesSlides/notesSlide33.xml"/><Relationship Id="rId1" Type="http://schemas.openxmlformats.org/officeDocument/2006/relationships/slideLayout" Target="../slideLayouts/slideLayout4.xml"/><Relationship Id="rId6" Type="http://schemas.openxmlformats.org/officeDocument/2006/relationships/hyperlink" Target="D4%20Process%20Definition%20Tool%20Tutorial.ppt" TargetMode="External"/><Relationship Id="rId5" Type="http://schemas.openxmlformats.org/officeDocument/2006/relationships/hyperlink" Target="D4%20L8%20Process%20Definition%20Exercise.doc" TargetMode="External"/><Relationship Id="rId4" Type="http://schemas.openxmlformats.org/officeDocument/2006/relationships/hyperlink" Target="D4%20L8%20Defining%20and%20Improving%20Personal%20Process.ppt"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D5%20Agenda.ppt" TargetMode="External"/><Relationship Id="rId2" Type="http://schemas.openxmlformats.org/officeDocument/2006/relationships/notesSlide" Target="../notesSlides/notesSlide34.xml"/><Relationship Id="rId1" Type="http://schemas.openxmlformats.org/officeDocument/2006/relationships/slideLayout" Target="../slideLayouts/slideLayout4.xml"/><Relationship Id="rId6" Type="http://schemas.openxmlformats.org/officeDocument/2006/relationships/hyperlink" Target="D5%20L10%20Course%20Conclusion.ppt" TargetMode="External"/><Relationship Id="rId5" Type="http://schemas.openxmlformats.org/officeDocument/2006/relationships/hyperlink" Target="D5%20Capstone%20Exercise.doc" TargetMode="External"/><Relationship Id="rId4" Type="http://schemas.openxmlformats.org/officeDocument/2006/relationships/hyperlink" Target="D5%20L9%20Being%20a%20TSP%20Team%20Member.ppt"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2"/>
          <p:cNvSpPr>
            <a:spLocks noGrp="1" noChangeArrowheads="1"/>
          </p:cNvSpPr>
          <p:nvPr>
            <p:ph type="ctrTitle"/>
          </p:nvPr>
        </p:nvSpPr>
        <p:spPr>
          <a:noFill/>
        </p:spPr>
        <p:txBody>
          <a:bodyPr/>
          <a:lstStyle/>
          <a:p>
            <a:pPr eaLnBrk="1" hangingPunct="1"/>
            <a:r>
              <a:rPr lang="en-US" sz="2000" dirty="0">
                <a:latin typeface="Arial" charset="0"/>
              </a:rPr>
              <a:t>PSP Advanced</a:t>
            </a:r>
            <a:r>
              <a:rPr lang="en-US" dirty="0">
                <a:latin typeface="Arial" charset="0"/>
              </a:rPr>
              <a:t/>
            </a:r>
            <a:br>
              <a:rPr lang="en-US" dirty="0">
                <a:latin typeface="Arial" charset="0"/>
              </a:rPr>
            </a:br>
            <a:r>
              <a:rPr lang="en-US" dirty="0" smtClean="0">
                <a:latin typeface="Arial" charset="0"/>
              </a:rPr>
              <a:t>Course </a:t>
            </a:r>
            <a:r>
              <a:rPr lang="en-US" dirty="0">
                <a:latin typeface="Arial" charset="0"/>
              </a:rPr>
              <a:t>Overview </a:t>
            </a:r>
            <a:br>
              <a:rPr lang="en-US" dirty="0">
                <a:latin typeface="Arial" charset="0"/>
              </a:rPr>
            </a:br>
            <a:r>
              <a:rPr lang="en-US" dirty="0">
                <a:latin typeface="Arial" charset="0"/>
              </a:rPr>
              <a:t/>
            </a:r>
            <a:br>
              <a:rPr lang="en-US" dirty="0">
                <a:latin typeface="Arial" charset="0"/>
              </a:rPr>
            </a:br>
            <a:endParaRPr lang="en-US" dirty="0">
              <a:latin typeface="Arial" charset="0"/>
            </a:endParaRPr>
          </a:p>
        </p:txBody>
      </p:sp>
    </p:spTree>
    <p:extLst>
      <p:ext uri="{BB962C8B-B14F-4D97-AF65-F5344CB8AC3E}">
        <p14:creationId xmlns:p14="http://schemas.microsoft.com/office/powerpoint/2010/main" val="16054493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normAutofit/>
          </a:bodyPr>
          <a:lstStyle/>
          <a:p>
            <a:r>
              <a:rPr lang="en-US" dirty="0">
                <a:latin typeface="Arial" charset="0"/>
              </a:rPr>
              <a:t>Compile Time Range</a:t>
            </a:r>
          </a:p>
        </p:txBody>
      </p:sp>
      <p:pic>
        <p:nvPicPr>
          <p:cNvPr id="1126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38" y="1123950"/>
            <a:ext cx="6985529" cy="51021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5515574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normAutofit/>
          </a:bodyPr>
          <a:lstStyle/>
          <a:p>
            <a:r>
              <a:rPr lang="en-US">
                <a:latin typeface="Arial" charset="0"/>
              </a:rPr>
              <a:t>Test Time Range</a:t>
            </a:r>
          </a:p>
        </p:txBody>
      </p:sp>
      <p:pic>
        <p:nvPicPr>
          <p:cNvPr id="1229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38" y="1123950"/>
            <a:ext cx="6977062" cy="50956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6513058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normAutofit/>
          </a:bodyPr>
          <a:lstStyle/>
          <a:p>
            <a:r>
              <a:rPr lang="en-US">
                <a:latin typeface="Arial" charset="0"/>
              </a:rPr>
              <a:t>Actual Size Chart</a:t>
            </a:r>
          </a:p>
        </p:txBody>
      </p:sp>
      <p:pic>
        <p:nvPicPr>
          <p:cNvPr id="1331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38" y="1123950"/>
            <a:ext cx="6977062" cy="509453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6576356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normAutofit/>
          </a:bodyPr>
          <a:lstStyle/>
          <a:p>
            <a:r>
              <a:rPr lang="en-US">
                <a:latin typeface="Arial" charset="0"/>
              </a:rPr>
              <a:t>Size Estimating Error Range</a:t>
            </a:r>
          </a:p>
        </p:txBody>
      </p:sp>
      <p:pic>
        <p:nvPicPr>
          <p:cNvPr id="1434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38" y="1123950"/>
            <a:ext cx="6977062" cy="50938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7812623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normAutofit/>
          </a:bodyPr>
          <a:lstStyle/>
          <a:p>
            <a:r>
              <a:rPr lang="en-US">
                <a:latin typeface="Arial" charset="0"/>
              </a:rPr>
              <a:t>Size vs. Development Time – All Programs</a:t>
            </a:r>
          </a:p>
        </p:txBody>
      </p:sp>
      <p:pic>
        <p:nvPicPr>
          <p:cNvPr id="1536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39" y="1123951"/>
            <a:ext cx="6977062" cy="50946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3427577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normAutofit/>
          </a:bodyPr>
          <a:lstStyle/>
          <a:p>
            <a:r>
              <a:rPr lang="en-US">
                <a:latin typeface="Arial" charset="0"/>
              </a:rPr>
              <a:t>Total Defects - Range</a:t>
            </a:r>
          </a:p>
        </p:txBody>
      </p:sp>
      <p:pic>
        <p:nvPicPr>
          <p:cNvPr id="1638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38" y="1123950"/>
            <a:ext cx="6977062" cy="50938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4435992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normAutofit/>
          </a:bodyPr>
          <a:lstStyle/>
          <a:p>
            <a:r>
              <a:rPr lang="en-US">
                <a:latin typeface="Arial" charset="0"/>
              </a:rPr>
              <a:t>Defects Injected in Design - Range</a:t>
            </a:r>
          </a:p>
        </p:txBody>
      </p:sp>
      <p:pic>
        <p:nvPicPr>
          <p:cNvPr id="8"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88938" y="1123950"/>
            <a:ext cx="6985529" cy="5100545"/>
          </a:xfrm>
          <a:noFill/>
        </p:spPr>
      </p:pic>
    </p:spTree>
    <p:extLst>
      <p:ext uri="{BB962C8B-B14F-4D97-AF65-F5344CB8AC3E}">
        <p14:creationId xmlns:p14="http://schemas.microsoft.com/office/powerpoint/2010/main" val="32836504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normAutofit/>
          </a:bodyPr>
          <a:lstStyle/>
          <a:p>
            <a:r>
              <a:rPr lang="en-US">
                <a:latin typeface="Arial" charset="0"/>
              </a:rPr>
              <a:t>Defects Injected in Coding - Range</a:t>
            </a:r>
          </a:p>
        </p:txBody>
      </p:sp>
      <p:pic>
        <p:nvPicPr>
          <p:cNvPr id="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88938" y="1123950"/>
            <a:ext cx="6968595" cy="5088787"/>
          </a:xfrm>
          <a:noFill/>
        </p:spPr>
      </p:pic>
    </p:spTree>
    <p:extLst>
      <p:ext uri="{BB962C8B-B14F-4D97-AF65-F5344CB8AC3E}">
        <p14:creationId xmlns:p14="http://schemas.microsoft.com/office/powerpoint/2010/main" val="40364187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normAutofit/>
          </a:bodyPr>
          <a:lstStyle/>
          <a:p>
            <a:r>
              <a:rPr lang="en-US">
                <a:latin typeface="Arial" charset="0"/>
              </a:rPr>
              <a:t>Defect Removal Rates - Class</a:t>
            </a: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38" y="1123950"/>
            <a:ext cx="6985529" cy="51026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8264341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normAutofit/>
          </a:bodyPr>
          <a:lstStyle/>
          <a:p>
            <a:r>
              <a:rPr lang="en-US">
                <a:latin typeface="Arial" charset="0"/>
              </a:rPr>
              <a:t>Compile vs. Test Defects</a:t>
            </a:r>
          </a:p>
        </p:txBody>
      </p:sp>
      <p:pic>
        <p:nvPicPr>
          <p:cNvPr id="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88938" y="1123951"/>
            <a:ext cx="6985529" cy="5101688"/>
          </a:xfrm>
          <a:noFill/>
        </p:spPr>
      </p:pic>
    </p:spTree>
    <p:extLst>
      <p:ext uri="{BB962C8B-B14F-4D97-AF65-F5344CB8AC3E}">
        <p14:creationId xmlns:p14="http://schemas.microsoft.com/office/powerpoint/2010/main" val="41062419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endParaRPr lang="en-US"/>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8"/>
            <a:ext cx="9144000" cy="1194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t>
            </a:r>
            <a:br>
              <a:rPr kumimoji="0" lang="en-US" altLang="en-US" sz="1800" b="0" i="0" u="none" strike="noStrike" cap="none" normalizeH="0" baseline="0" dirty="0" smtClean="0">
                <a:ln>
                  <a:noFill/>
                </a:ln>
                <a:solidFill>
                  <a:schemeClr val="tx1"/>
                </a:solidFill>
                <a:effectLst/>
                <a:latin typeface="Arial" panose="020B0604020202020204" pitchFamily="34" charset="0"/>
              </a:rPr>
            </a:b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0" y="5800725"/>
            <a:ext cx="838200" cy="29527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hlinkClick r:id="rId2"/>
          </p:cNvPr>
          <p:cNvPicPr>
            <a:picLocks noChangeAspect="1"/>
          </p:cNvPicPr>
          <p:nvPr/>
        </p:nvPicPr>
        <p:blipFill>
          <a:blip r:embed="rId4"/>
          <a:stretch>
            <a:fillRect/>
          </a:stretch>
        </p:blipFill>
        <p:spPr>
          <a:xfrm>
            <a:off x="331808" y="951177"/>
            <a:ext cx="8630856" cy="4708577"/>
          </a:xfrm>
          <a:prstGeom prst="rect">
            <a:avLst/>
          </a:prstGeom>
        </p:spPr>
      </p:pic>
    </p:spTree>
    <p:extLst>
      <p:ext uri="{BB962C8B-B14F-4D97-AF65-F5344CB8AC3E}">
        <p14:creationId xmlns:p14="http://schemas.microsoft.com/office/powerpoint/2010/main" val="29036945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normAutofit/>
          </a:bodyPr>
          <a:lstStyle/>
          <a:p>
            <a:r>
              <a:rPr lang="en-US">
                <a:latin typeface="Arial" charset="0"/>
              </a:rPr>
              <a:t>Defects Found in DLDR - Range</a:t>
            </a:r>
          </a:p>
        </p:txBody>
      </p:sp>
      <p:pic>
        <p:nvPicPr>
          <p:cNvPr id="6"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88938" y="1123950"/>
            <a:ext cx="6985529" cy="5100423"/>
          </a:xfrm>
          <a:noFill/>
        </p:spPr>
      </p:pic>
    </p:spTree>
    <p:extLst>
      <p:ext uri="{BB962C8B-B14F-4D97-AF65-F5344CB8AC3E}">
        <p14:creationId xmlns:p14="http://schemas.microsoft.com/office/powerpoint/2010/main" val="13236539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normAutofit/>
          </a:bodyPr>
          <a:lstStyle/>
          <a:p>
            <a:r>
              <a:rPr lang="en-US">
                <a:latin typeface="Arial" charset="0"/>
              </a:rPr>
              <a:t>Defects Found in Code Review - Range</a:t>
            </a:r>
          </a:p>
        </p:txBody>
      </p:sp>
      <p:pic>
        <p:nvPicPr>
          <p:cNvPr id="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88938" y="1123951"/>
            <a:ext cx="6985529" cy="5101688"/>
          </a:xfrm>
          <a:noFill/>
        </p:spPr>
      </p:pic>
    </p:spTree>
    <p:extLst>
      <p:ext uri="{BB962C8B-B14F-4D97-AF65-F5344CB8AC3E}">
        <p14:creationId xmlns:p14="http://schemas.microsoft.com/office/powerpoint/2010/main" val="24036088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normAutofit/>
          </a:bodyPr>
          <a:lstStyle/>
          <a:p>
            <a:r>
              <a:rPr lang="en-US">
                <a:latin typeface="Arial" charset="0"/>
              </a:rPr>
              <a:t>Defects Found in Compile - Range</a:t>
            </a:r>
          </a:p>
        </p:txBody>
      </p:sp>
      <p:pic>
        <p:nvPicPr>
          <p:cNvPr id="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88938" y="1123951"/>
            <a:ext cx="6985529" cy="5101274"/>
          </a:xfrm>
          <a:noFill/>
        </p:spPr>
      </p:pic>
    </p:spTree>
    <p:extLst>
      <p:ext uri="{BB962C8B-B14F-4D97-AF65-F5344CB8AC3E}">
        <p14:creationId xmlns:p14="http://schemas.microsoft.com/office/powerpoint/2010/main" val="12592681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normAutofit/>
          </a:bodyPr>
          <a:lstStyle/>
          <a:p>
            <a:r>
              <a:rPr lang="en-US">
                <a:latin typeface="Arial" charset="0"/>
              </a:rPr>
              <a:t>Defects Found in Test - Range</a:t>
            </a:r>
          </a:p>
        </p:txBody>
      </p:sp>
      <p:pic>
        <p:nvPicPr>
          <p:cNvPr id="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88939" y="1123950"/>
            <a:ext cx="6977062" cy="5097327"/>
          </a:xfrm>
          <a:noFill/>
        </p:spPr>
      </p:pic>
    </p:spTree>
    <p:extLst>
      <p:ext uri="{BB962C8B-B14F-4D97-AF65-F5344CB8AC3E}">
        <p14:creationId xmlns:p14="http://schemas.microsoft.com/office/powerpoint/2010/main" val="21642478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normAutofit/>
          </a:bodyPr>
          <a:lstStyle/>
          <a:p>
            <a:r>
              <a:rPr lang="en-US">
                <a:latin typeface="Arial" charset="0"/>
              </a:rPr>
              <a:t>Productivity Range</a:t>
            </a:r>
          </a:p>
        </p:txBody>
      </p:sp>
      <p:pic>
        <p:nvPicPr>
          <p:cNvPr id="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88938" y="1123951"/>
            <a:ext cx="6985529" cy="5099206"/>
          </a:xfrm>
          <a:noFill/>
        </p:spPr>
      </p:pic>
    </p:spTree>
    <p:extLst>
      <p:ext uri="{BB962C8B-B14F-4D97-AF65-F5344CB8AC3E}">
        <p14:creationId xmlns:p14="http://schemas.microsoft.com/office/powerpoint/2010/main" val="8000608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normAutofit/>
          </a:bodyPr>
          <a:lstStyle/>
          <a:p>
            <a:r>
              <a:rPr lang="en-US">
                <a:latin typeface="Arial" charset="0"/>
              </a:rPr>
              <a:t>Yield – All Students, All Programs</a:t>
            </a:r>
          </a:p>
        </p:txBody>
      </p:sp>
      <p:pic>
        <p:nvPicPr>
          <p:cNvPr id="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88939" y="1123950"/>
            <a:ext cx="6977062" cy="5095504"/>
          </a:xfrm>
          <a:noFill/>
        </p:spPr>
      </p:pic>
    </p:spTree>
    <p:extLst>
      <p:ext uri="{BB962C8B-B14F-4D97-AF65-F5344CB8AC3E}">
        <p14:creationId xmlns:p14="http://schemas.microsoft.com/office/powerpoint/2010/main" val="22999236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normAutofit/>
          </a:bodyPr>
          <a:lstStyle/>
          <a:p>
            <a:r>
              <a:rPr lang="en-US">
                <a:latin typeface="Arial" charset="0"/>
              </a:rPr>
              <a:t>Yield vs. Productivity</a:t>
            </a:r>
          </a:p>
        </p:txBody>
      </p:sp>
      <p:pic>
        <p:nvPicPr>
          <p:cNvPr id="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88938" y="1123950"/>
            <a:ext cx="6993995" cy="5105801"/>
          </a:xfrm>
          <a:noFill/>
        </p:spPr>
      </p:pic>
    </p:spTree>
    <p:extLst>
      <p:ext uri="{BB962C8B-B14F-4D97-AF65-F5344CB8AC3E}">
        <p14:creationId xmlns:p14="http://schemas.microsoft.com/office/powerpoint/2010/main" val="28292310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a:latin typeface="Arial" charset="0"/>
              </a:rPr>
              <a:t>PSP Advanced Course Objectives</a:t>
            </a:r>
          </a:p>
        </p:txBody>
      </p:sp>
      <p:sp>
        <p:nvSpPr>
          <p:cNvPr id="28675" name="Rectangle 3"/>
          <p:cNvSpPr>
            <a:spLocks noGrp="1" noChangeArrowheads="1"/>
          </p:cNvSpPr>
          <p:nvPr>
            <p:ph idx="1"/>
          </p:nvPr>
        </p:nvSpPr>
        <p:spPr/>
        <p:txBody>
          <a:bodyPr/>
          <a:lstStyle/>
          <a:p>
            <a:pPr marL="0" indent="0" eaLnBrk="1" hangingPunct="1"/>
            <a:r>
              <a:rPr lang="en-US">
                <a:latin typeface="Arial" charset="0"/>
              </a:rPr>
              <a:t>Provide you with the skills and methods to</a:t>
            </a:r>
          </a:p>
          <a:p>
            <a:pPr lvl="1" eaLnBrk="1" hangingPunct="1"/>
            <a:r>
              <a:rPr lang="en-US">
                <a:latin typeface="Arial" charset="0"/>
              </a:rPr>
              <a:t>analyze your current performance</a:t>
            </a:r>
          </a:p>
          <a:p>
            <a:pPr lvl="1" eaLnBrk="1" hangingPunct="1"/>
            <a:r>
              <a:rPr lang="en-US">
                <a:latin typeface="Arial" charset="0"/>
              </a:rPr>
              <a:t>improve your current performance based on the analysis by making process improvements</a:t>
            </a:r>
          </a:p>
          <a:p>
            <a:pPr lvl="1" eaLnBrk="1" hangingPunct="1"/>
            <a:r>
              <a:rPr lang="en-US">
                <a:latin typeface="Arial" charset="0"/>
              </a:rPr>
              <a:t>extend the PSP Fundamentals methods with more best practices</a:t>
            </a:r>
          </a:p>
        </p:txBody>
      </p:sp>
    </p:spTree>
    <p:extLst>
      <p:ext uri="{BB962C8B-B14F-4D97-AF65-F5344CB8AC3E}">
        <p14:creationId xmlns:p14="http://schemas.microsoft.com/office/powerpoint/2010/main" val="77382191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a:latin typeface="Arial" charset="0"/>
              </a:rPr>
              <a:t>Course Structure</a:t>
            </a:r>
          </a:p>
        </p:txBody>
      </p:sp>
      <p:sp>
        <p:nvSpPr>
          <p:cNvPr id="29699" name="Rectangle 3"/>
          <p:cNvSpPr>
            <a:spLocks noGrp="1" noChangeArrowheads="1"/>
          </p:cNvSpPr>
          <p:nvPr>
            <p:ph idx="1"/>
          </p:nvPr>
        </p:nvSpPr>
        <p:spPr/>
        <p:txBody>
          <a:bodyPr/>
          <a:lstStyle/>
          <a:p>
            <a:pPr marL="0" indent="0" eaLnBrk="1" hangingPunct="1"/>
            <a:r>
              <a:rPr lang="en-US">
                <a:latin typeface="Arial" charset="0"/>
              </a:rPr>
              <a:t>Pre-course reading assignment</a:t>
            </a:r>
          </a:p>
          <a:p>
            <a:pPr marL="0" indent="0" eaLnBrk="1" hangingPunct="1"/>
            <a:r>
              <a:rPr lang="en-US">
                <a:latin typeface="Arial" charset="0"/>
              </a:rPr>
              <a:t>Typical course day</a:t>
            </a:r>
          </a:p>
          <a:p>
            <a:pPr lvl="1" eaLnBrk="1" hangingPunct="1"/>
            <a:r>
              <a:rPr lang="en-US">
                <a:latin typeface="Arial" charset="0"/>
              </a:rPr>
              <a:t>lecture</a:t>
            </a:r>
          </a:p>
          <a:p>
            <a:pPr lvl="1" eaLnBrk="1" hangingPunct="1"/>
            <a:r>
              <a:rPr lang="en-US">
                <a:latin typeface="Arial" charset="0"/>
              </a:rPr>
              <a:t>lab</a:t>
            </a:r>
          </a:p>
          <a:p>
            <a:pPr lvl="2" eaLnBrk="1" hangingPunct="1"/>
            <a:r>
              <a:rPr lang="en-US">
                <a:latin typeface="Arial" charset="0"/>
              </a:rPr>
              <a:t>process tutorial</a:t>
            </a:r>
          </a:p>
          <a:p>
            <a:pPr lvl="2" eaLnBrk="1" hangingPunct="1"/>
            <a:r>
              <a:rPr lang="en-US">
                <a:latin typeface="Arial" charset="0"/>
              </a:rPr>
              <a:t>programming or report assignment</a:t>
            </a:r>
          </a:p>
          <a:p>
            <a:pPr lvl="2" eaLnBrk="1" hangingPunct="1"/>
            <a:r>
              <a:rPr lang="en-US">
                <a:latin typeface="Arial" charset="0"/>
              </a:rPr>
              <a:t>lab work</a:t>
            </a:r>
          </a:p>
        </p:txBody>
      </p:sp>
    </p:spTree>
    <p:extLst>
      <p:ext uri="{BB962C8B-B14F-4D97-AF65-F5344CB8AC3E}">
        <p14:creationId xmlns:p14="http://schemas.microsoft.com/office/powerpoint/2010/main" val="42618415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a:latin typeface="Arial" charset="0"/>
              </a:rPr>
              <a:t>Instructor Availability</a:t>
            </a:r>
          </a:p>
        </p:txBody>
      </p:sp>
      <p:sp>
        <p:nvSpPr>
          <p:cNvPr id="30723" name="Rectangle 3"/>
          <p:cNvSpPr>
            <a:spLocks noGrp="1" noChangeArrowheads="1"/>
          </p:cNvSpPr>
          <p:nvPr>
            <p:ph idx="1"/>
          </p:nvPr>
        </p:nvSpPr>
        <p:spPr/>
        <p:txBody>
          <a:bodyPr/>
          <a:lstStyle/>
          <a:p>
            <a:pPr marL="0" indent="0" eaLnBrk="1" hangingPunct="1"/>
            <a:r>
              <a:rPr lang="en-US">
                <a:latin typeface="Arial" charset="0"/>
              </a:rPr>
              <a:t>Instructors will be available</a:t>
            </a:r>
          </a:p>
          <a:p>
            <a:pPr lvl="1" eaLnBrk="1" hangingPunct="1"/>
            <a:r>
              <a:rPr lang="en-US">
                <a:latin typeface="Arial" charset="0"/>
              </a:rPr>
              <a:t>during class hours each day</a:t>
            </a:r>
          </a:p>
          <a:p>
            <a:pPr lvl="1" eaLnBrk="1" hangingPunct="1"/>
            <a:r>
              <a:rPr lang="en-US">
                <a:latin typeface="Arial" charset="0"/>
              </a:rPr>
              <a:t>after class by phone or e-mail</a:t>
            </a:r>
          </a:p>
        </p:txBody>
      </p:sp>
    </p:spTree>
    <p:extLst>
      <p:ext uri="{BB962C8B-B14F-4D97-AF65-F5344CB8AC3E}">
        <p14:creationId xmlns:p14="http://schemas.microsoft.com/office/powerpoint/2010/main" val="41602470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title"/>
          </p:nvPr>
        </p:nvSpPr>
        <p:spPr/>
        <p:txBody>
          <a:bodyPr/>
          <a:lstStyle/>
          <a:p>
            <a:pPr eaLnBrk="1" hangingPunct="1"/>
            <a:r>
              <a:rPr lang="en-US" dirty="0">
                <a:latin typeface="Arial" charset="0"/>
              </a:rPr>
              <a:t>Lecture Topics</a:t>
            </a:r>
          </a:p>
        </p:txBody>
      </p:sp>
      <p:sp>
        <p:nvSpPr>
          <p:cNvPr id="4099" name="Rectangle 5"/>
          <p:cNvSpPr>
            <a:spLocks noGrp="1" noChangeArrowheads="1"/>
          </p:cNvSpPr>
          <p:nvPr>
            <p:ph sz="half" idx="2"/>
          </p:nvPr>
        </p:nvSpPr>
        <p:spPr/>
        <p:txBody>
          <a:bodyPr/>
          <a:lstStyle/>
          <a:p>
            <a:pPr marL="0" indent="0" eaLnBrk="1" hangingPunct="1"/>
            <a:r>
              <a:rPr lang="en-US">
                <a:latin typeface="Arial" charset="0"/>
              </a:rPr>
              <a:t>Introductions</a:t>
            </a:r>
          </a:p>
          <a:p>
            <a:pPr marL="0" indent="0" eaLnBrk="1" hangingPunct="1"/>
            <a:r>
              <a:rPr lang="en-US">
                <a:latin typeface="Arial" charset="0"/>
              </a:rPr>
              <a:t>PSP Fundamentals Review</a:t>
            </a:r>
          </a:p>
          <a:p>
            <a:pPr marL="0" indent="0" eaLnBrk="1" hangingPunct="1"/>
            <a:r>
              <a:rPr lang="en-US">
                <a:latin typeface="Arial" charset="0"/>
              </a:rPr>
              <a:t>Course Objectives</a:t>
            </a:r>
          </a:p>
          <a:p>
            <a:pPr marL="0" indent="0" eaLnBrk="1" hangingPunct="1"/>
            <a:r>
              <a:rPr lang="en-US">
                <a:latin typeface="Arial" charset="0"/>
              </a:rPr>
              <a:t>Course Agendas</a:t>
            </a:r>
          </a:p>
        </p:txBody>
      </p:sp>
    </p:spTree>
    <p:extLst>
      <p:ext uri="{BB962C8B-B14F-4D97-AF65-F5344CB8AC3E}">
        <p14:creationId xmlns:p14="http://schemas.microsoft.com/office/powerpoint/2010/main" val="235635763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a:latin typeface="Arial" charset="0"/>
              </a:rPr>
              <a:t>Ground Rules for Class</a:t>
            </a:r>
          </a:p>
        </p:txBody>
      </p:sp>
      <p:sp>
        <p:nvSpPr>
          <p:cNvPr id="31747" name="Rectangle 3"/>
          <p:cNvSpPr>
            <a:spLocks noGrp="1" noChangeArrowheads="1"/>
          </p:cNvSpPr>
          <p:nvPr>
            <p:ph idx="1"/>
          </p:nvPr>
        </p:nvSpPr>
        <p:spPr/>
        <p:txBody>
          <a:bodyPr/>
          <a:lstStyle/>
          <a:p>
            <a:pPr marL="0" indent="0" eaLnBrk="1" hangingPunct="1"/>
            <a:r>
              <a:rPr lang="en-US">
                <a:latin typeface="Arial" charset="0"/>
              </a:rPr>
              <a:t>Be here on time; we will start on time each day.</a:t>
            </a:r>
          </a:p>
          <a:p>
            <a:pPr marL="0" indent="0" eaLnBrk="1" hangingPunct="1"/>
            <a:r>
              <a:rPr lang="en-US">
                <a:latin typeface="Arial" charset="0"/>
              </a:rPr>
              <a:t>Attend all sessions; discuss any exceptions with instructors.</a:t>
            </a:r>
          </a:p>
          <a:p>
            <a:pPr marL="0" indent="0" eaLnBrk="1" hangingPunct="1"/>
            <a:r>
              <a:rPr lang="en-US">
                <a:latin typeface="Arial" charset="0"/>
              </a:rPr>
              <a:t>Keep this room a </a:t>
            </a:r>
            <a:r>
              <a:rPr lang="ja-JP" altLang="en-US">
                <a:latin typeface="Arial" charset="0"/>
              </a:rPr>
              <a:t>“</a:t>
            </a:r>
            <a:r>
              <a:rPr lang="en-US">
                <a:latin typeface="Arial" charset="0"/>
              </a:rPr>
              <a:t>quiet zone</a:t>
            </a:r>
            <a:r>
              <a:rPr lang="ja-JP" altLang="en-US">
                <a:latin typeface="Arial" charset="0"/>
              </a:rPr>
              <a:t>”</a:t>
            </a:r>
            <a:r>
              <a:rPr lang="en-US">
                <a:latin typeface="Arial" charset="0"/>
              </a:rPr>
              <a:t> during lab periods; move conversations outside.</a:t>
            </a:r>
          </a:p>
          <a:p>
            <a:pPr marL="0" indent="0" eaLnBrk="1" hangingPunct="1"/>
            <a:r>
              <a:rPr lang="en-US">
                <a:latin typeface="Arial" charset="0"/>
              </a:rPr>
              <a:t>You must use the PSP techniques/methods on the assignments.  Your goal is to learn the process, not just to write programs.</a:t>
            </a:r>
          </a:p>
          <a:p>
            <a:pPr marL="0" indent="0" eaLnBrk="1" hangingPunct="1"/>
            <a:r>
              <a:rPr lang="en-US">
                <a:latin typeface="Arial" charset="0"/>
              </a:rPr>
              <a:t>Turn in assignments that are correct and complete.</a:t>
            </a:r>
          </a:p>
          <a:p>
            <a:pPr marL="0" indent="0" eaLnBrk="1" hangingPunct="1"/>
            <a:r>
              <a:rPr lang="en-US">
                <a:latin typeface="Arial" charset="0"/>
              </a:rPr>
              <a:t>Participate!  This course is as good as the discussions we will all have together.</a:t>
            </a:r>
          </a:p>
        </p:txBody>
      </p:sp>
    </p:spTree>
    <p:extLst>
      <p:ext uri="{BB962C8B-B14F-4D97-AF65-F5344CB8AC3E}">
        <p14:creationId xmlns:p14="http://schemas.microsoft.com/office/powerpoint/2010/main" val="39090473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smtClean="0"/>
              <a:t>Course Agenda - Day 1</a:t>
            </a:r>
            <a:endParaRPr lang="en-US" dirty="0"/>
          </a:p>
        </p:txBody>
      </p:sp>
      <p:sp>
        <p:nvSpPr>
          <p:cNvPr id="2" name="Content Placeholder 1"/>
          <p:cNvSpPr>
            <a:spLocks noGrp="1"/>
          </p:cNvSpPr>
          <p:nvPr>
            <p:ph idx="1"/>
          </p:nvPr>
        </p:nvSpPr>
        <p:spPr/>
        <p:txBody>
          <a:bodyPr/>
          <a:lstStyle/>
          <a:p>
            <a:r>
              <a:rPr lang="en-US" b="1" dirty="0" smtClean="0"/>
              <a:t>8:00 </a:t>
            </a:r>
            <a:r>
              <a:rPr lang="en-US" dirty="0" smtClean="0"/>
              <a:t>	Continental breakfast</a:t>
            </a:r>
          </a:p>
          <a:p>
            <a:r>
              <a:rPr lang="en-US" b="1" dirty="0" smtClean="0"/>
              <a:t>8:30</a:t>
            </a:r>
            <a:r>
              <a:rPr lang="en-US" dirty="0" smtClean="0"/>
              <a:t>	L1: Course Overview</a:t>
            </a:r>
          </a:p>
          <a:p>
            <a:r>
              <a:rPr lang="en-US" b="1" dirty="0" smtClean="0"/>
              <a:t>9:15</a:t>
            </a:r>
            <a:r>
              <a:rPr lang="en-US" dirty="0" smtClean="0"/>
              <a:t>	</a:t>
            </a:r>
            <a:r>
              <a:rPr lang="en-US" dirty="0" smtClean="0">
                <a:hlinkClick r:id="rId3" action="ppaction://hlinkpres?slideindex=1&amp;slidetitle="/>
              </a:rPr>
              <a:t> L2: Software Design</a:t>
            </a:r>
            <a:endParaRPr lang="en-US" dirty="0" smtClean="0"/>
          </a:p>
          <a:p>
            <a:r>
              <a:rPr lang="en-US" b="1" dirty="0" smtClean="0"/>
              <a:t>10:15</a:t>
            </a:r>
            <a:r>
              <a:rPr lang="en-US" dirty="0" smtClean="0"/>
              <a:t>	Break</a:t>
            </a:r>
          </a:p>
          <a:p>
            <a:r>
              <a:rPr lang="en-US" b="1" dirty="0" smtClean="0"/>
              <a:t>10:30</a:t>
            </a:r>
            <a:r>
              <a:rPr lang="en-US" dirty="0" smtClean="0"/>
              <a:t>	</a:t>
            </a:r>
            <a:r>
              <a:rPr lang="en-US" dirty="0" smtClean="0">
                <a:hlinkClick r:id="rId4" action="ppaction://hlinkfile"/>
              </a:rPr>
              <a:t>Design Specification Templates Exercise</a:t>
            </a:r>
            <a:endParaRPr lang="en-US" dirty="0" smtClean="0"/>
          </a:p>
          <a:p>
            <a:r>
              <a:rPr lang="en-US" b="1" dirty="0" smtClean="0"/>
              <a:t>11:15</a:t>
            </a:r>
            <a:r>
              <a:rPr lang="en-US" dirty="0" smtClean="0"/>
              <a:t>	</a:t>
            </a:r>
            <a:r>
              <a:rPr lang="en-US" dirty="0" smtClean="0">
                <a:hlinkClick r:id="rId5" action="ppaction://hlinkpres?slideindex=1&amp;slidetitle="/>
              </a:rPr>
              <a:t>L3: Design Verification</a:t>
            </a:r>
            <a:endParaRPr lang="en-US" dirty="0" smtClean="0"/>
          </a:p>
          <a:p>
            <a:r>
              <a:rPr lang="en-US" b="1" dirty="0" smtClean="0"/>
              <a:t>12:00</a:t>
            </a:r>
            <a:r>
              <a:rPr lang="en-US" dirty="0" smtClean="0"/>
              <a:t>	Lunch</a:t>
            </a:r>
          </a:p>
          <a:p>
            <a:r>
              <a:rPr lang="en-US" b="1" dirty="0" smtClean="0"/>
              <a:t>1:00</a:t>
            </a:r>
            <a:r>
              <a:rPr lang="en-US" dirty="0" smtClean="0"/>
              <a:t>	</a:t>
            </a:r>
            <a:r>
              <a:rPr lang="en-US" dirty="0" smtClean="0">
                <a:hlinkClick r:id="rId6" action="ppaction://hlinkfile"/>
              </a:rPr>
              <a:t>Design Verification Exercise</a:t>
            </a:r>
            <a:endParaRPr lang="en-US" dirty="0" smtClean="0"/>
          </a:p>
          <a:p>
            <a:r>
              <a:rPr lang="en-US" b="1" dirty="0" smtClean="0"/>
              <a:t>1:30</a:t>
            </a:r>
            <a:r>
              <a:rPr lang="en-US" dirty="0" smtClean="0"/>
              <a:t>	</a:t>
            </a:r>
            <a:r>
              <a:rPr lang="en-US" dirty="0" smtClean="0">
                <a:hlinkClick r:id="rId7" action="ppaction://hlinkpres?slideindex=1&amp;slidetitle="/>
              </a:rPr>
              <a:t>PSP2.1 Tutorial</a:t>
            </a:r>
            <a:endParaRPr lang="en-US" dirty="0" smtClean="0"/>
          </a:p>
          <a:p>
            <a:r>
              <a:rPr lang="en-US" b="1" dirty="0" smtClean="0"/>
              <a:t>1:45</a:t>
            </a:r>
            <a:r>
              <a:rPr lang="en-US" dirty="0" smtClean="0"/>
              <a:t>	Lab session</a:t>
            </a:r>
            <a:br>
              <a:rPr lang="en-US" dirty="0" smtClean="0"/>
            </a:br>
            <a:r>
              <a:rPr lang="en-US" dirty="0" smtClean="0"/>
              <a:t>	• </a:t>
            </a:r>
            <a:r>
              <a:rPr lang="en-US" dirty="0" smtClean="0">
                <a:hlinkClick r:id="rId8" action="ppaction://hlinkfile"/>
              </a:rPr>
              <a:t>Program 5 Assignment</a:t>
            </a:r>
            <a:endParaRPr lang="en-US" dirty="0" smtClean="0"/>
          </a:p>
          <a:p>
            <a:endParaRPr lang="en-US" dirty="0"/>
          </a:p>
        </p:txBody>
      </p:sp>
    </p:spTree>
    <p:extLst>
      <p:ext uri="{BB962C8B-B14F-4D97-AF65-F5344CB8AC3E}">
        <p14:creationId xmlns:p14="http://schemas.microsoft.com/office/powerpoint/2010/main" val="28272154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smtClean="0"/>
              <a:t>Course Agenda - Day 2</a:t>
            </a:r>
            <a:endParaRPr lang="en-US"/>
          </a:p>
        </p:txBody>
      </p:sp>
      <p:sp>
        <p:nvSpPr>
          <p:cNvPr id="4" name="Content Placeholder 3"/>
          <p:cNvSpPr>
            <a:spLocks noGrp="1"/>
          </p:cNvSpPr>
          <p:nvPr>
            <p:ph idx="1"/>
          </p:nvPr>
        </p:nvSpPr>
        <p:spPr/>
        <p:txBody>
          <a:bodyPr>
            <a:normAutofit/>
          </a:bodyPr>
          <a:lstStyle/>
          <a:p>
            <a:pPr fontAlgn="base"/>
            <a:r>
              <a:rPr lang="en-US" b="1" dirty="0"/>
              <a:t>8:</a:t>
            </a:r>
            <a:r>
              <a:rPr lang="en-US" b="1" dirty="0" smtClean="0"/>
              <a:t>00</a:t>
            </a:r>
            <a:r>
              <a:rPr lang="en-US" dirty="0" smtClean="0"/>
              <a:t>	Continental </a:t>
            </a:r>
            <a:r>
              <a:rPr lang="en-US" dirty="0"/>
              <a:t>breakfast</a:t>
            </a:r>
          </a:p>
          <a:p>
            <a:pPr fontAlgn="base"/>
            <a:r>
              <a:rPr lang="en-US" b="1" dirty="0"/>
              <a:t>8:</a:t>
            </a:r>
            <a:r>
              <a:rPr lang="en-US" b="1" dirty="0" smtClean="0"/>
              <a:t>15</a:t>
            </a:r>
            <a:r>
              <a:rPr lang="en-US" dirty="0" smtClean="0"/>
              <a:t>	</a:t>
            </a:r>
            <a:r>
              <a:rPr lang="en-US" dirty="0" smtClean="0">
                <a:hlinkClick r:id="rId3" action="ppaction://hlinkpres?slideindex=1&amp;slidetitle="/>
              </a:rPr>
              <a:t>Class </a:t>
            </a:r>
            <a:r>
              <a:rPr lang="en-US" dirty="0">
                <a:hlinkClick r:id="rId3" action="ppaction://hlinkpres?slideindex=1&amp;slidetitle="/>
              </a:rPr>
              <a:t>data feedback</a:t>
            </a:r>
            <a:endParaRPr lang="en-US" dirty="0"/>
          </a:p>
          <a:p>
            <a:pPr fontAlgn="base"/>
            <a:r>
              <a:rPr lang="en-US" b="1" dirty="0"/>
              <a:t>9:</a:t>
            </a:r>
            <a:r>
              <a:rPr lang="en-US" b="1" dirty="0" smtClean="0"/>
              <a:t>00</a:t>
            </a:r>
            <a:r>
              <a:rPr lang="en-US" dirty="0" smtClean="0"/>
              <a:t>	</a:t>
            </a:r>
            <a:r>
              <a:rPr lang="en-US" dirty="0" smtClean="0">
                <a:hlinkClick r:id="rId4" action="ppaction://hlinkpres?slideindex=1&amp;slidetitle="/>
              </a:rPr>
              <a:t>L4</a:t>
            </a:r>
            <a:r>
              <a:rPr lang="en-US" dirty="0">
                <a:hlinkClick r:id="rId4" action="ppaction://hlinkpres?slideindex=1&amp;slidetitle="/>
              </a:rPr>
              <a:t>: Planning and Tracking Commitments</a:t>
            </a:r>
            <a:endParaRPr lang="en-US" dirty="0"/>
          </a:p>
          <a:p>
            <a:pPr fontAlgn="base"/>
            <a:r>
              <a:rPr lang="en-US" b="1" dirty="0"/>
              <a:t>10:</a:t>
            </a:r>
            <a:r>
              <a:rPr lang="en-US" b="1" dirty="0" smtClean="0"/>
              <a:t>15</a:t>
            </a:r>
            <a:r>
              <a:rPr lang="en-US" dirty="0" smtClean="0"/>
              <a:t>	Break</a:t>
            </a:r>
            <a:endParaRPr lang="en-US" dirty="0"/>
          </a:p>
          <a:p>
            <a:pPr fontAlgn="base"/>
            <a:r>
              <a:rPr lang="en-US" b="1" dirty="0"/>
              <a:t>10:</a:t>
            </a:r>
            <a:r>
              <a:rPr lang="en-US" b="1" dirty="0" smtClean="0"/>
              <a:t>30</a:t>
            </a:r>
            <a:r>
              <a:rPr lang="en-US" dirty="0" smtClean="0"/>
              <a:t>	</a:t>
            </a:r>
            <a:r>
              <a:rPr lang="en-US" dirty="0" smtClean="0">
                <a:hlinkClick r:id="rId5" action="ppaction://hlinkpres?slideindex=1&amp;slidetitle="/>
              </a:rPr>
              <a:t>L5</a:t>
            </a:r>
            <a:r>
              <a:rPr lang="en-US" dirty="0">
                <a:hlinkClick r:id="rId5" action="ppaction://hlinkpres?slideindex=1&amp;slidetitle="/>
              </a:rPr>
              <a:t>: Understanding and Improving Planning Performance</a:t>
            </a:r>
            <a:endParaRPr lang="en-US" dirty="0"/>
          </a:p>
          <a:p>
            <a:pPr fontAlgn="base"/>
            <a:r>
              <a:rPr lang="en-US" b="1" dirty="0"/>
              <a:t>11:</a:t>
            </a:r>
            <a:r>
              <a:rPr lang="en-US" b="1" dirty="0" smtClean="0"/>
              <a:t>15</a:t>
            </a:r>
            <a:r>
              <a:rPr lang="en-US" dirty="0" smtClean="0"/>
              <a:t>	</a:t>
            </a:r>
            <a:r>
              <a:rPr lang="en-US" dirty="0" smtClean="0">
                <a:hlinkClick r:id="rId6" action="ppaction://hlinkpres?slideindex=1&amp;slidetitle="/>
              </a:rPr>
              <a:t>PROBE </a:t>
            </a:r>
            <a:r>
              <a:rPr lang="en-US" dirty="0">
                <a:hlinkClick r:id="rId6" action="ppaction://hlinkpres?slideindex=1&amp;slidetitle="/>
              </a:rPr>
              <a:t>Methods A &amp; B Tutorial</a:t>
            </a:r>
            <a:endParaRPr lang="en-US" dirty="0"/>
          </a:p>
          <a:p>
            <a:pPr fontAlgn="base"/>
            <a:r>
              <a:rPr lang="en-US" b="1" dirty="0"/>
              <a:t>12:</a:t>
            </a:r>
            <a:r>
              <a:rPr lang="en-US" b="1" dirty="0" smtClean="0"/>
              <a:t>00</a:t>
            </a:r>
            <a:r>
              <a:rPr lang="en-US" dirty="0" smtClean="0"/>
              <a:t>	Lunch</a:t>
            </a:r>
            <a:endParaRPr lang="en-US" dirty="0"/>
          </a:p>
          <a:p>
            <a:pPr fontAlgn="base"/>
            <a:r>
              <a:rPr lang="en-US" b="1" dirty="0"/>
              <a:t>1:</a:t>
            </a:r>
            <a:r>
              <a:rPr lang="en-US" b="1" dirty="0" smtClean="0"/>
              <a:t>00</a:t>
            </a:r>
            <a:r>
              <a:rPr lang="en-US" dirty="0" smtClean="0"/>
              <a:t>	Lab session</a:t>
            </a:r>
            <a:br>
              <a:rPr lang="en-US" dirty="0" smtClean="0"/>
            </a:br>
            <a:r>
              <a:rPr lang="en-US" dirty="0" smtClean="0"/>
              <a:t>	• </a:t>
            </a:r>
            <a:r>
              <a:rPr lang="en-US" dirty="0" smtClean="0">
                <a:hlinkClick r:id="rId7" action="ppaction://hlinkfile"/>
              </a:rPr>
              <a:t>Program </a:t>
            </a:r>
            <a:r>
              <a:rPr lang="en-US" dirty="0">
                <a:hlinkClick r:id="rId7" action="ppaction://hlinkfile"/>
              </a:rPr>
              <a:t>6 Assignment</a:t>
            </a:r>
            <a:endParaRPr lang="en-US" dirty="0"/>
          </a:p>
          <a:p>
            <a:endParaRPr lang="en-US" dirty="0"/>
          </a:p>
        </p:txBody>
      </p:sp>
    </p:spTree>
    <p:extLst>
      <p:ext uri="{BB962C8B-B14F-4D97-AF65-F5344CB8AC3E}">
        <p14:creationId xmlns:p14="http://schemas.microsoft.com/office/powerpoint/2010/main" val="26321196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smtClean="0"/>
              <a:t>Course Agenda - Day 3</a:t>
            </a:r>
            <a:endParaRPr lang="en-US" dirty="0"/>
          </a:p>
        </p:txBody>
      </p:sp>
      <p:sp>
        <p:nvSpPr>
          <p:cNvPr id="4" name="Content Placeholder 3"/>
          <p:cNvSpPr>
            <a:spLocks noGrp="1"/>
          </p:cNvSpPr>
          <p:nvPr>
            <p:ph idx="1"/>
          </p:nvPr>
        </p:nvSpPr>
        <p:spPr/>
        <p:txBody>
          <a:bodyPr>
            <a:normAutofit/>
          </a:bodyPr>
          <a:lstStyle/>
          <a:p>
            <a:pPr fontAlgn="base"/>
            <a:r>
              <a:rPr lang="en-US" b="1" dirty="0"/>
              <a:t>8:</a:t>
            </a:r>
            <a:r>
              <a:rPr lang="en-US" b="1" dirty="0" smtClean="0"/>
              <a:t>00</a:t>
            </a:r>
            <a:r>
              <a:rPr lang="en-US" dirty="0" smtClean="0"/>
              <a:t>	Continental </a:t>
            </a:r>
            <a:r>
              <a:rPr lang="en-US" dirty="0"/>
              <a:t>breakfast</a:t>
            </a:r>
          </a:p>
          <a:p>
            <a:pPr fontAlgn="base"/>
            <a:r>
              <a:rPr lang="en-US" b="1" dirty="0"/>
              <a:t>8:</a:t>
            </a:r>
            <a:r>
              <a:rPr lang="en-US" b="1" dirty="0" smtClean="0"/>
              <a:t>15</a:t>
            </a:r>
            <a:r>
              <a:rPr lang="en-US" dirty="0" smtClean="0"/>
              <a:t>	</a:t>
            </a:r>
            <a:r>
              <a:rPr lang="en-US" dirty="0" smtClean="0">
                <a:hlinkClick r:id="rId3" action="ppaction://hlinkpres?slideindex=1&amp;slidetitle="/>
              </a:rPr>
              <a:t>Class </a:t>
            </a:r>
            <a:r>
              <a:rPr lang="en-US" dirty="0">
                <a:hlinkClick r:id="rId3" action="ppaction://hlinkpres?slideindex=1&amp;slidetitle="/>
              </a:rPr>
              <a:t>data feedback</a:t>
            </a:r>
            <a:endParaRPr lang="en-US" dirty="0"/>
          </a:p>
          <a:p>
            <a:pPr fontAlgn="base"/>
            <a:r>
              <a:rPr lang="en-US" b="1" dirty="0"/>
              <a:t>9:</a:t>
            </a:r>
            <a:r>
              <a:rPr lang="en-US" b="1" dirty="0" smtClean="0"/>
              <a:t>00</a:t>
            </a:r>
            <a:r>
              <a:rPr lang="en-US" dirty="0" smtClean="0"/>
              <a:t>	</a:t>
            </a:r>
            <a:r>
              <a:rPr lang="en-US" dirty="0" smtClean="0">
                <a:hlinkClick r:id="rId4" action="ppaction://hlinkpres?slideindex=1&amp;slidetitle="/>
              </a:rPr>
              <a:t>L6</a:t>
            </a:r>
            <a:r>
              <a:rPr lang="en-US" dirty="0">
                <a:hlinkClick r:id="rId4" action="ppaction://hlinkpres?slideindex=1&amp;slidetitle="/>
              </a:rPr>
              <a:t>: Understanding and Improving Quality Performance</a:t>
            </a:r>
            <a:endParaRPr lang="en-US" dirty="0"/>
          </a:p>
          <a:p>
            <a:pPr fontAlgn="base"/>
            <a:r>
              <a:rPr lang="en-US" b="1" dirty="0"/>
              <a:t>10:</a:t>
            </a:r>
            <a:r>
              <a:rPr lang="en-US" b="1" dirty="0" smtClean="0"/>
              <a:t>15</a:t>
            </a:r>
            <a:r>
              <a:rPr lang="en-US" dirty="0" smtClean="0"/>
              <a:t>	Break</a:t>
            </a:r>
            <a:endParaRPr lang="en-US" dirty="0"/>
          </a:p>
          <a:p>
            <a:pPr fontAlgn="base"/>
            <a:r>
              <a:rPr lang="en-US" b="1" dirty="0"/>
              <a:t>10:</a:t>
            </a:r>
            <a:r>
              <a:rPr lang="en-US" b="1" dirty="0" smtClean="0"/>
              <a:t>30</a:t>
            </a:r>
            <a:r>
              <a:rPr lang="en-US" dirty="0" smtClean="0"/>
              <a:t>	</a:t>
            </a:r>
            <a:r>
              <a:rPr lang="en-US" dirty="0" smtClean="0">
                <a:hlinkClick r:id="rId5" action="ppaction://hlinkpres?slideindex=1&amp;slidetitle="/>
              </a:rPr>
              <a:t>L7</a:t>
            </a:r>
            <a:r>
              <a:rPr lang="en-US" dirty="0">
                <a:hlinkClick r:id="rId5" action="ppaction://hlinkpres?slideindex=1&amp;slidetitle="/>
              </a:rPr>
              <a:t>: Planning and Tracking Quality</a:t>
            </a:r>
            <a:endParaRPr lang="en-US" dirty="0"/>
          </a:p>
          <a:p>
            <a:pPr fontAlgn="base"/>
            <a:r>
              <a:rPr lang="en-US" b="1" dirty="0"/>
              <a:t>11:</a:t>
            </a:r>
            <a:r>
              <a:rPr lang="en-US" b="1" dirty="0" smtClean="0"/>
              <a:t>30</a:t>
            </a:r>
            <a:r>
              <a:rPr lang="en-US" dirty="0" smtClean="0"/>
              <a:t>	Lab session</a:t>
            </a:r>
            <a:br>
              <a:rPr lang="en-US" dirty="0" smtClean="0"/>
            </a:br>
            <a:r>
              <a:rPr lang="en-US" dirty="0" smtClean="0"/>
              <a:t>	• </a:t>
            </a:r>
            <a:r>
              <a:rPr lang="en-US" dirty="0" smtClean="0">
                <a:hlinkClick r:id="rId6" action="ppaction://hlinkfile"/>
              </a:rPr>
              <a:t>Program </a:t>
            </a:r>
            <a:r>
              <a:rPr lang="en-US" dirty="0">
                <a:hlinkClick r:id="rId6" action="ppaction://hlinkfile"/>
              </a:rPr>
              <a:t>7 Assignment</a:t>
            </a:r>
            <a:endParaRPr lang="en-US" dirty="0"/>
          </a:p>
          <a:p>
            <a:pPr fontAlgn="base"/>
            <a:r>
              <a:rPr lang="en-US" b="1" dirty="0"/>
              <a:t>12:</a:t>
            </a:r>
            <a:r>
              <a:rPr lang="en-US" b="1" dirty="0" smtClean="0"/>
              <a:t>00</a:t>
            </a:r>
            <a:r>
              <a:rPr lang="en-US" dirty="0" smtClean="0"/>
              <a:t>	Lunch</a:t>
            </a:r>
            <a:endParaRPr lang="en-US" dirty="0"/>
          </a:p>
          <a:p>
            <a:pPr fontAlgn="base"/>
            <a:r>
              <a:rPr lang="en-US" b="1" dirty="0"/>
              <a:t>1:</a:t>
            </a:r>
            <a:r>
              <a:rPr lang="en-US" b="1" dirty="0" smtClean="0"/>
              <a:t>00</a:t>
            </a:r>
            <a:r>
              <a:rPr lang="en-US" dirty="0" smtClean="0"/>
              <a:t>	Lab </a:t>
            </a:r>
            <a:r>
              <a:rPr lang="en-US" dirty="0"/>
              <a:t>session (continued)</a:t>
            </a:r>
          </a:p>
          <a:p>
            <a:endParaRPr lang="en-US" dirty="0"/>
          </a:p>
        </p:txBody>
      </p:sp>
    </p:spTree>
    <p:extLst>
      <p:ext uri="{BB962C8B-B14F-4D97-AF65-F5344CB8AC3E}">
        <p14:creationId xmlns:p14="http://schemas.microsoft.com/office/powerpoint/2010/main" val="33229946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smtClean="0"/>
              <a:t>Course Agenda - Day 4</a:t>
            </a:r>
            <a:endParaRPr lang="en-US"/>
          </a:p>
        </p:txBody>
      </p:sp>
      <p:sp>
        <p:nvSpPr>
          <p:cNvPr id="4" name="Content Placeholder 3"/>
          <p:cNvSpPr>
            <a:spLocks noGrp="1"/>
          </p:cNvSpPr>
          <p:nvPr>
            <p:ph idx="1"/>
          </p:nvPr>
        </p:nvSpPr>
        <p:spPr/>
        <p:txBody>
          <a:bodyPr>
            <a:normAutofit/>
          </a:bodyPr>
          <a:lstStyle/>
          <a:p>
            <a:pPr fontAlgn="base"/>
            <a:r>
              <a:rPr lang="en-US" b="1" dirty="0"/>
              <a:t>8:</a:t>
            </a:r>
            <a:r>
              <a:rPr lang="en-US" b="1" dirty="0" smtClean="0"/>
              <a:t>00</a:t>
            </a:r>
            <a:r>
              <a:rPr lang="en-US" dirty="0" smtClean="0"/>
              <a:t>	Continental </a:t>
            </a:r>
            <a:r>
              <a:rPr lang="en-US" dirty="0"/>
              <a:t>breakfast</a:t>
            </a:r>
          </a:p>
          <a:p>
            <a:pPr fontAlgn="base"/>
            <a:r>
              <a:rPr lang="en-US" b="1" dirty="0"/>
              <a:t>8:</a:t>
            </a:r>
            <a:r>
              <a:rPr lang="en-US" b="1" dirty="0" smtClean="0"/>
              <a:t>15</a:t>
            </a:r>
            <a:r>
              <a:rPr lang="en-US" dirty="0" smtClean="0"/>
              <a:t>	</a:t>
            </a:r>
            <a:r>
              <a:rPr lang="en-US" dirty="0" smtClean="0">
                <a:hlinkClick r:id="rId3" action="ppaction://hlinkpres?slideindex=1&amp;slidetitle="/>
              </a:rPr>
              <a:t>Class </a:t>
            </a:r>
            <a:r>
              <a:rPr lang="en-US" dirty="0">
                <a:hlinkClick r:id="rId3" action="ppaction://hlinkpres?slideindex=1&amp;slidetitle="/>
              </a:rPr>
              <a:t>data feedback</a:t>
            </a:r>
            <a:endParaRPr lang="en-US" dirty="0"/>
          </a:p>
          <a:p>
            <a:pPr fontAlgn="base"/>
            <a:r>
              <a:rPr lang="en-US" b="1" dirty="0"/>
              <a:t>9:</a:t>
            </a:r>
            <a:r>
              <a:rPr lang="en-US" b="1" dirty="0" smtClean="0"/>
              <a:t>00</a:t>
            </a:r>
            <a:r>
              <a:rPr lang="en-US" dirty="0" smtClean="0"/>
              <a:t>	</a:t>
            </a:r>
            <a:r>
              <a:rPr lang="en-US" dirty="0" smtClean="0">
                <a:hlinkClick r:id="rId4" action="ppaction://hlinkpres?slideindex=1&amp;slidetitle="/>
              </a:rPr>
              <a:t>L8</a:t>
            </a:r>
            <a:r>
              <a:rPr lang="en-US" dirty="0">
                <a:hlinkClick r:id="rId4" action="ppaction://hlinkpres?slideindex=1&amp;slidetitle="/>
              </a:rPr>
              <a:t>: Defining and Improving Personal Processes</a:t>
            </a:r>
            <a:endParaRPr lang="en-US" dirty="0"/>
          </a:p>
          <a:p>
            <a:pPr fontAlgn="base"/>
            <a:r>
              <a:rPr lang="en-US" b="1" dirty="0"/>
              <a:t>10:</a:t>
            </a:r>
            <a:r>
              <a:rPr lang="en-US" b="1" dirty="0" smtClean="0"/>
              <a:t>00</a:t>
            </a:r>
            <a:r>
              <a:rPr lang="en-US" dirty="0" smtClean="0"/>
              <a:t>	Break</a:t>
            </a:r>
            <a:endParaRPr lang="en-US" dirty="0"/>
          </a:p>
          <a:p>
            <a:pPr fontAlgn="base"/>
            <a:r>
              <a:rPr lang="en-US" b="1" dirty="0"/>
              <a:t>10:</a:t>
            </a:r>
            <a:r>
              <a:rPr lang="en-US" b="1" dirty="0" smtClean="0"/>
              <a:t>15</a:t>
            </a:r>
            <a:r>
              <a:rPr lang="en-US" dirty="0" smtClean="0"/>
              <a:t>	</a:t>
            </a:r>
            <a:r>
              <a:rPr lang="en-US" dirty="0" smtClean="0">
                <a:hlinkClick r:id="rId5" action="ppaction://hlinkfile"/>
              </a:rPr>
              <a:t>Process </a:t>
            </a:r>
            <a:r>
              <a:rPr lang="en-US" dirty="0">
                <a:hlinkClick r:id="rId5" action="ppaction://hlinkfile"/>
              </a:rPr>
              <a:t>Definition Exercise</a:t>
            </a:r>
            <a:endParaRPr lang="en-US" dirty="0"/>
          </a:p>
          <a:p>
            <a:pPr fontAlgn="base"/>
            <a:r>
              <a:rPr lang="en-US" b="1" dirty="0"/>
              <a:t>10:</a:t>
            </a:r>
            <a:r>
              <a:rPr lang="en-US" b="1" dirty="0" smtClean="0"/>
              <a:t>45</a:t>
            </a:r>
            <a:r>
              <a:rPr lang="en-US" dirty="0" smtClean="0"/>
              <a:t>	</a:t>
            </a:r>
            <a:r>
              <a:rPr lang="en-US" dirty="0" smtClean="0">
                <a:hlinkClick r:id="rId6" action="ppaction://hlinkpres?slideindex=1&amp;slidetitle="/>
              </a:rPr>
              <a:t>Process </a:t>
            </a:r>
            <a:r>
              <a:rPr lang="en-US" dirty="0">
                <a:hlinkClick r:id="rId6" action="ppaction://hlinkpres?slideindex=1&amp;slidetitle="/>
              </a:rPr>
              <a:t>Definition Tool Tutorial</a:t>
            </a:r>
            <a:endParaRPr lang="en-US" dirty="0"/>
          </a:p>
          <a:p>
            <a:pPr fontAlgn="base"/>
            <a:r>
              <a:rPr lang="en-US" b="1" dirty="0"/>
              <a:t>11:</a:t>
            </a:r>
            <a:r>
              <a:rPr lang="en-US" b="1" dirty="0" smtClean="0"/>
              <a:t>15</a:t>
            </a:r>
            <a:r>
              <a:rPr lang="en-US" dirty="0" smtClean="0"/>
              <a:t>	Process </a:t>
            </a:r>
            <a:r>
              <a:rPr lang="en-US" dirty="0"/>
              <a:t>Definition Tool Exercise</a:t>
            </a:r>
          </a:p>
          <a:p>
            <a:pPr fontAlgn="base"/>
            <a:r>
              <a:rPr lang="en-US" b="1" dirty="0"/>
              <a:t>11:</a:t>
            </a:r>
            <a:r>
              <a:rPr lang="en-US" b="1" dirty="0" smtClean="0"/>
              <a:t>45</a:t>
            </a:r>
            <a:r>
              <a:rPr lang="en-US" dirty="0" smtClean="0"/>
              <a:t>	Lab session</a:t>
            </a:r>
            <a:br>
              <a:rPr lang="en-US" dirty="0" smtClean="0"/>
            </a:br>
            <a:r>
              <a:rPr lang="en-US" dirty="0" smtClean="0"/>
              <a:t>	• </a:t>
            </a:r>
            <a:r>
              <a:rPr lang="en-US" dirty="0" smtClean="0">
                <a:hlinkClick r:id="rId7" action="ppaction://hlinkfile"/>
              </a:rPr>
              <a:t>Begin </a:t>
            </a:r>
            <a:r>
              <a:rPr lang="en-US" dirty="0">
                <a:hlinkClick r:id="rId7" action="ppaction://hlinkfile"/>
              </a:rPr>
              <a:t>Performance Analysis Report</a:t>
            </a:r>
            <a:endParaRPr lang="en-US" dirty="0"/>
          </a:p>
          <a:p>
            <a:pPr fontAlgn="base"/>
            <a:r>
              <a:rPr lang="en-US" b="1" dirty="0"/>
              <a:t>12:</a:t>
            </a:r>
            <a:r>
              <a:rPr lang="en-US" b="1" dirty="0" smtClean="0"/>
              <a:t>00</a:t>
            </a:r>
            <a:r>
              <a:rPr lang="en-US" dirty="0" smtClean="0"/>
              <a:t>	Lunch</a:t>
            </a:r>
            <a:endParaRPr lang="en-US" dirty="0"/>
          </a:p>
          <a:p>
            <a:pPr fontAlgn="base"/>
            <a:r>
              <a:rPr lang="en-US" b="1" dirty="0"/>
              <a:t>1:</a:t>
            </a:r>
            <a:r>
              <a:rPr lang="en-US" b="1" dirty="0" smtClean="0"/>
              <a:t>00</a:t>
            </a:r>
            <a:r>
              <a:rPr lang="en-US" dirty="0" smtClean="0"/>
              <a:t>	Lab </a:t>
            </a:r>
            <a:r>
              <a:rPr lang="en-US" dirty="0"/>
              <a:t>session (continued)</a:t>
            </a:r>
          </a:p>
          <a:p>
            <a:endParaRPr lang="en-US" dirty="0"/>
          </a:p>
        </p:txBody>
      </p:sp>
    </p:spTree>
    <p:extLst>
      <p:ext uri="{BB962C8B-B14F-4D97-AF65-F5344CB8AC3E}">
        <p14:creationId xmlns:p14="http://schemas.microsoft.com/office/powerpoint/2010/main" val="5982994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smtClean="0"/>
              <a:t>Course Agenda - Day 5</a:t>
            </a:r>
            <a:endParaRPr lang="en-US"/>
          </a:p>
        </p:txBody>
      </p:sp>
      <p:sp>
        <p:nvSpPr>
          <p:cNvPr id="5" name="Content Placeholder 4"/>
          <p:cNvSpPr>
            <a:spLocks noGrp="1"/>
          </p:cNvSpPr>
          <p:nvPr>
            <p:ph idx="1"/>
          </p:nvPr>
        </p:nvSpPr>
        <p:spPr/>
        <p:txBody>
          <a:bodyPr>
            <a:normAutofit/>
          </a:bodyPr>
          <a:lstStyle/>
          <a:p>
            <a:pPr fontAlgn="base"/>
            <a:r>
              <a:rPr lang="en-US" b="1" dirty="0"/>
              <a:t>8:</a:t>
            </a:r>
            <a:r>
              <a:rPr lang="en-US" b="1" dirty="0" smtClean="0"/>
              <a:t>00</a:t>
            </a:r>
            <a:r>
              <a:rPr lang="en-US" dirty="0" smtClean="0"/>
              <a:t>	Continental </a:t>
            </a:r>
            <a:r>
              <a:rPr lang="en-US" dirty="0"/>
              <a:t>breakfast</a:t>
            </a:r>
          </a:p>
          <a:p>
            <a:pPr fontAlgn="base"/>
            <a:r>
              <a:rPr lang="en-US" b="1" dirty="0"/>
              <a:t>8:</a:t>
            </a:r>
            <a:r>
              <a:rPr lang="en-US" b="1" dirty="0" smtClean="0"/>
              <a:t>15</a:t>
            </a:r>
            <a:r>
              <a:rPr lang="en-US" dirty="0" smtClean="0"/>
              <a:t>	</a:t>
            </a:r>
            <a:r>
              <a:rPr lang="en-US" dirty="0" smtClean="0">
                <a:hlinkClick r:id="rId3" action="ppaction://hlinkpres?slideindex=1&amp;slidetitle="/>
              </a:rPr>
              <a:t>Class </a:t>
            </a:r>
            <a:r>
              <a:rPr lang="en-US" dirty="0">
                <a:hlinkClick r:id="rId3" action="ppaction://hlinkpres?slideindex=1&amp;slidetitle="/>
              </a:rPr>
              <a:t>data feedback</a:t>
            </a:r>
            <a:endParaRPr lang="en-US" dirty="0"/>
          </a:p>
          <a:p>
            <a:pPr fontAlgn="base"/>
            <a:r>
              <a:rPr lang="en-US" b="1" dirty="0"/>
              <a:t>9:</a:t>
            </a:r>
            <a:r>
              <a:rPr lang="en-US" b="1" dirty="0" smtClean="0"/>
              <a:t>00</a:t>
            </a:r>
            <a:r>
              <a:rPr lang="en-US" dirty="0" smtClean="0"/>
              <a:t>	</a:t>
            </a:r>
            <a:r>
              <a:rPr lang="en-US" dirty="0" smtClean="0">
                <a:hlinkClick r:id="rId4" action="ppaction://hlinkpres?slideindex=1&amp;slidetitle="/>
              </a:rPr>
              <a:t>L9</a:t>
            </a:r>
            <a:r>
              <a:rPr lang="en-US" dirty="0">
                <a:hlinkClick r:id="rId4" action="ppaction://hlinkpres?slideindex=1&amp;slidetitle="/>
              </a:rPr>
              <a:t>: Being a TSP Team Member</a:t>
            </a:r>
            <a:endParaRPr lang="en-US" dirty="0"/>
          </a:p>
          <a:p>
            <a:pPr fontAlgn="base"/>
            <a:r>
              <a:rPr lang="en-US" b="1" dirty="0"/>
              <a:t>9:</a:t>
            </a:r>
            <a:r>
              <a:rPr lang="en-US" b="1" dirty="0" smtClean="0"/>
              <a:t>45</a:t>
            </a:r>
            <a:r>
              <a:rPr lang="en-US" dirty="0" smtClean="0"/>
              <a:t>	Break</a:t>
            </a:r>
            <a:endParaRPr lang="en-US" dirty="0"/>
          </a:p>
          <a:p>
            <a:pPr fontAlgn="base"/>
            <a:r>
              <a:rPr lang="en-US" b="1" dirty="0"/>
              <a:t>10:</a:t>
            </a:r>
            <a:r>
              <a:rPr lang="en-US" b="1" dirty="0" smtClean="0"/>
              <a:t>00</a:t>
            </a:r>
            <a:r>
              <a:rPr lang="en-US" dirty="0" smtClean="0"/>
              <a:t>	</a:t>
            </a:r>
            <a:r>
              <a:rPr lang="en-US" dirty="0" smtClean="0">
                <a:hlinkClick r:id="rId5" action="ppaction://hlinkfile"/>
              </a:rPr>
              <a:t>Capstone </a:t>
            </a:r>
            <a:r>
              <a:rPr lang="en-US" dirty="0">
                <a:hlinkClick r:id="rId5" action="ppaction://hlinkfile"/>
              </a:rPr>
              <a:t>exercise</a:t>
            </a:r>
            <a:endParaRPr lang="en-US" dirty="0"/>
          </a:p>
          <a:p>
            <a:pPr fontAlgn="base"/>
            <a:r>
              <a:rPr lang="en-US" b="1" dirty="0"/>
              <a:t>11:</a:t>
            </a:r>
            <a:r>
              <a:rPr lang="en-US" b="1" dirty="0" smtClean="0"/>
              <a:t>45</a:t>
            </a:r>
            <a:r>
              <a:rPr lang="en-US" dirty="0" smtClean="0"/>
              <a:t>	</a:t>
            </a:r>
            <a:r>
              <a:rPr lang="en-US" dirty="0" smtClean="0">
                <a:hlinkClick r:id="rId6" action="ppaction://hlinkpres?slideindex=1&amp;slidetitle="/>
              </a:rPr>
              <a:t>L10</a:t>
            </a:r>
            <a:r>
              <a:rPr lang="en-US" dirty="0">
                <a:hlinkClick r:id="rId6" action="ppaction://hlinkpres?slideindex=1&amp;slidetitle="/>
              </a:rPr>
              <a:t>: Course Conclusion</a:t>
            </a:r>
            <a:endParaRPr lang="en-US" dirty="0"/>
          </a:p>
          <a:p>
            <a:pPr fontAlgn="base"/>
            <a:r>
              <a:rPr lang="en-US" b="1" dirty="0"/>
              <a:t>12:</a:t>
            </a:r>
            <a:r>
              <a:rPr lang="en-US" b="1" dirty="0" smtClean="0"/>
              <a:t>00</a:t>
            </a:r>
            <a:r>
              <a:rPr lang="en-US" dirty="0" smtClean="0"/>
              <a:t>	Lunch</a:t>
            </a:r>
            <a:endParaRPr lang="en-US" dirty="0"/>
          </a:p>
          <a:p>
            <a:endParaRPr lang="en-US" dirty="0"/>
          </a:p>
        </p:txBody>
      </p:sp>
    </p:spTree>
    <p:extLst>
      <p:ext uri="{BB962C8B-B14F-4D97-AF65-F5344CB8AC3E}">
        <p14:creationId xmlns:p14="http://schemas.microsoft.com/office/powerpoint/2010/main" val="2951021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SEI_CMU_1Line_2Colo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3200400"/>
            <a:ext cx="8537575" cy="527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023123571"/>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pPr eaLnBrk="1" hangingPunct="1"/>
            <a:r>
              <a:rPr lang="en-US" dirty="0">
                <a:latin typeface="Arial" charset="0"/>
              </a:rPr>
              <a:t>Introductions</a:t>
            </a:r>
          </a:p>
        </p:txBody>
      </p:sp>
      <p:sp>
        <p:nvSpPr>
          <p:cNvPr id="5123" name="Rectangle 5"/>
          <p:cNvSpPr>
            <a:spLocks noGrp="1" noChangeArrowheads="1"/>
          </p:cNvSpPr>
          <p:nvPr>
            <p:ph idx="1"/>
          </p:nvPr>
        </p:nvSpPr>
        <p:spPr/>
        <p:txBody>
          <a:bodyPr/>
          <a:lstStyle/>
          <a:p>
            <a:pPr marL="0" indent="0" eaLnBrk="1" hangingPunct="1"/>
            <a:r>
              <a:rPr lang="en-US">
                <a:latin typeface="Arial" charset="0"/>
              </a:rPr>
              <a:t>Instructor introductions</a:t>
            </a:r>
          </a:p>
          <a:p>
            <a:pPr marL="0" indent="0" eaLnBrk="1" hangingPunct="1"/>
            <a:r>
              <a:rPr lang="en-US">
                <a:latin typeface="Arial" charset="0"/>
              </a:rPr>
              <a:t>Building facilities</a:t>
            </a:r>
          </a:p>
          <a:p>
            <a:pPr marL="0" indent="0" eaLnBrk="1" hangingPunct="1"/>
            <a:r>
              <a:rPr lang="en-US">
                <a:latin typeface="Arial" charset="0"/>
              </a:rPr>
              <a:t>Student introductions</a:t>
            </a:r>
          </a:p>
          <a:p>
            <a:pPr lvl="1" eaLnBrk="1" hangingPunct="1"/>
            <a:r>
              <a:rPr lang="en-US">
                <a:latin typeface="Arial" charset="0"/>
              </a:rPr>
              <a:t>name and organization</a:t>
            </a:r>
          </a:p>
          <a:p>
            <a:pPr lvl="1" eaLnBrk="1" hangingPunct="1"/>
            <a:r>
              <a:rPr lang="en-US">
                <a:latin typeface="Arial" charset="0"/>
              </a:rPr>
              <a:t>course expectations</a:t>
            </a:r>
          </a:p>
          <a:p>
            <a:pPr lvl="1" eaLnBrk="1" hangingPunct="1"/>
            <a:r>
              <a:rPr lang="en-US">
                <a:latin typeface="Arial" charset="0"/>
              </a:rPr>
              <a:t>PSP and TSP experience</a:t>
            </a:r>
          </a:p>
          <a:p>
            <a:pPr lvl="1" eaLnBrk="1" hangingPunct="1"/>
            <a:r>
              <a:rPr lang="en-US">
                <a:latin typeface="Arial" charset="0"/>
              </a:rPr>
              <a:t>programming language you will be using</a:t>
            </a:r>
          </a:p>
        </p:txBody>
      </p:sp>
    </p:spTree>
    <p:extLst>
      <p:ext uri="{BB962C8B-B14F-4D97-AF65-F5344CB8AC3E}">
        <p14:creationId xmlns:p14="http://schemas.microsoft.com/office/powerpoint/2010/main" val="35758010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normAutofit/>
          </a:bodyPr>
          <a:lstStyle/>
          <a:p>
            <a:pPr eaLnBrk="1" hangingPunct="1"/>
            <a:r>
              <a:rPr lang="en-US" dirty="0">
                <a:latin typeface="Arial" charset="0"/>
              </a:rPr>
              <a:t>What did we learn in PSP Fundamentals?</a:t>
            </a:r>
          </a:p>
        </p:txBody>
      </p:sp>
      <p:sp>
        <p:nvSpPr>
          <p:cNvPr id="6147" name="Rectangle 3"/>
          <p:cNvSpPr>
            <a:spLocks noGrp="1" noChangeArrowheads="1"/>
          </p:cNvSpPr>
          <p:nvPr>
            <p:ph idx="1"/>
          </p:nvPr>
        </p:nvSpPr>
        <p:spPr/>
        <p:txBody>
          <a:bodyPr/>
          <a:lstStyle/>
          <a:p>
            <a:pPr marL="165100" indent="-165100" eaLnBrk="1" hangingPunct="1">
              <a:buFontTx/>
              <a:buChar char="•"/>
            </a:pPr>
            <a:r>
              <a:rPr lang="en-US" dirty="0">
                <a:latin typeface="Arial" charset="0"/>
              </a:rPr>
              <a:t>What is a Personal Software Process</a:t>
            </a:r>
          </a:p>
          <a:p>
            <a:pPr marL="165100" indent="-165100" eaLnBrk="1" hangingPunct="1">
              <a:buFontTx/>
              <a:buChar char="•"/>
            </a:pPr>
            <a:r>
              <a:rPr lang="en-US" dirty="0">
                <a:latin typeface="Arial" charset="0"/>
              </a:rPr>
              <a:t>How to use PSP Forms, Scripts, Standards, tools, </a:t>
            </a:r>
            <a:r>
              <a:rPr lang="en-US" dirty="0" err="1">
                <a:latin typeface="Arial" charset="0"/>
              </a:rPr>
              <a:t>etc</a:t>
            </a:r>
            <a:endParaRPr lang="en-US" dirty="0">
              <a:latin typeface="Arial" charset="0"/>
            </a:endParaRPr>
          </a:p>
          <a:p>
            <a:pPr marL="165100" indent="-165100" eaLnBrk="1" hangingPunct="1">
              <a:buFontTx/>
              <a:buChar char="•"/>
            </a:pPr>
            <a:r>
              <a:rPr lang="en-US" dirty="0">
                <a:latin typeface="Arial" charset="0"/>
              </a:rPr>
              <a:t>How to collect and use PSP core measures:</a:t>
            </a:r>
          </a:p>
          <a:p>
            <a:pPr marL="566737" indent="-165100">
              <a:buFont typeface="Arial" charset="0"/>
              <a:buChar char="•"/>
            </a:pPr>
            <a:r>
              <a:rPr lang="en-US" dirty="0">
                <a:latin typeface="Arial" charset="0"/>
              </a:rPr>
              <a:t>effort (time)</a:t>
            </a:r>
          </a:p>
          <a:p>
            <a:pPr marL="566737" indent="-165100">
              <a:buFont typeface="Arial" charset="0"/>
              <a:buChar char="•"/>
            </a:pPr>
            <a:r>
              <a:rPr lang="en-US" dirty="0">
                <a:latin typeface="Arial" charset="0"/>
              </a:rPr>
              <a:t>size (LOC, pages, etc.)</a:t>
            </a:r>
          </a:p>
          <a:p>
            <a:pPr marL="566737" indent="-165100">
              <a:buFont typeface="Arial" charset="0"/>
              <a:buChar char="•"/>
            </a:pPr>
            <a:r>
              <a:rPr lang="en-US" dirty="0">
                <a:latin typeface="Arial" charset="0"/>
              </a:rPr>
              <a:t>schedule </a:t>
            </a:r>
          </a:p>
          <a:p>
            <a:pPr marL="566737" indent="-165100">
              <a:buFont typeface="Arial" charset="0"/>
              <a:buChar char="•"/>
            </a:pPr>
            <a:r>
              <a:rPr lang="en-US" dirty="0">
                <a:latin typeface="Arial" charset="0"/>
              </a:rPr>
              <a:t>quality (defects)</a:t>
            </a:r>
          </a:p>
          <a:p>
            <a:pPr marL="165100" indent="-165100" eaLnBrk="1" hangingPunct="1">
              <a:buFontTx/>
              <a:buChar char="•"/>
            </a:pPr>
            <a:r>
              <a:rPr lang="en-US" dirty="0">
                <a:latin typeface="Arial" charset="0"/>
              </a:rPr>
              <a:t>How to make size and effort estimates</a:t>
            </a:r>
          </a:p>
          <a:p>
            <a:pPr marL="165100" indent="-165100" eaLnBrk="1" hangingPunct="1">
              <a:buFontTx/>
              <a:buChar char="•"/>
            </a:pPr>
            <a:r>
              <a:rPr lang="en-US" dirty="0">
                <a:latin typeface="Arial" charset="0"/>
              </a:rPr>
              <a:t>How to apply different defect removal techniques</a:t>
            </a:r>
          </a:p>
          <a:p>
            <a:pPr marL="165100" indent="-165100" eaLnBrk="1" hangingPunct="1">
              <a:buFontTx/>
              <a:buChar char="•"/>
            </a:pPr>
            <a:r>
              <a:rPr lang="en-US" dirty="0">
                <a:latin typeface="Arial" charset="0"/>
              </a:rPr>
              <a:t>How to perform schedule planning and tracking</a:t>
            </a:r>
          </a:p>
        </p:txBody>
      </p:sp>
    </p:spTree>
    <p:extLst>
      <p:ext uri="{BB962C8B-B14F-4D97-AF65-F5344CB8AC3E}">
        <p14:creationId xmlns:p14="http://schemas.microsoft.com/office/powerpoint/2010/main" val="1998968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a:bodyPr>
          <a:lstStyle/>
          <a:p>
            <a:pPr eaLnBrk="1" hangingPunct="1"/>
            <a:r>
              <a:rPr lang="en-US">
                <a:latin typeface="Arial" charset="0"/>
              </a:rPr>
              <a:t>Assignments per Program</a:t>
            </a:r>
          </a:p>
        </p:txBody>
      </p:sp>
      <p:pic>
        <p:nvPicPr>
          <p:cNvPr id="717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39" y="1123950"/>
            <a:ext cx="6977062" cy="509377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4195975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normAutofit/>
          </a:bodyPr>
          <a:lstStyle/>
          <a:p>
            <a:r>
              <a:rPr lang="en-US">
                <a:latin typeface="Arial" charset="0"/>
              </a:rPr>
              <a:t>Actual Development Time</a:t>
            </a:r>
          </a:p>
        </p:txBody>
      </p:sp>
      <p:pic>
        <p:nvPicPr>
          <p:cNvPr id="819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38" y="1123951"/>
            <a:ext cx="6993995" cy="510589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1070236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normAutofit/>
          </a:bodyPr>
          <a:lstStyle/>
          <a:p>
            <a:r>
              <a:rPr lang="en-US">
                <a:latin typeface="Arial" charset="0"/>
              </a:rPr>
              <a:t>Time Estimating Accuracy - % Error</a:t>
            </a:r>
          </a:p>
        </p:txBody>
      </p:sp>
      <p:pic>
        <p:nvPicPr>
          <p:cNvPr id="922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38" y="1123950"/>
            <a:ext cx="6985529" cy="510059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4989985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normAutofit/>
          </a:bodyPr>
          <a:lstStyle/>
          <a:p>
            <a:r>
              <a:rPr lang="en-US">
                <a:latin typeface="Arial" charset="0"/>
              </a:rPr>
              <a:t>Design Time Range</a:t>
            </a:r>
          </a:p>
        </p:txBody>
      </p:sp>
      <p:pic>
        <p:nvPicPr>
          <p:cNvPr id="1024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38" y="1123950"/>
            <a:ext cx="6993995" cy="5106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7712673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theme/theme1.xml><?xml version="1.0" encoding="utf-8"?>
<a:theme xmlns:a="http://schemas.openxmlformats.org/drawingml/2006/main" name="PSP Template">
  <a:themeElements>
    <a:clrScheme name="Paul_palette">
      <a:dk1>
        <a:sysClr val="windowText" lastClr="000000"/>
      </a:dk1>
      <a:lt1>
        <a:sysClr val="window" lastClr="FFFFFF"/>
      </a:lt1>
      <a:dk2>
        <a:srgbClr val="005695"/>
      </a:dk2>
      <a:lt2>
        <a:srgbClr val="8D9BA9"/>
      </a:lt2>
      <a:accent1>
        <a:srgbClr val="005694"/>
      </a:accent1>
      <a:accent2>
        <a:srgbClr val="FCAC12"/>
      </a:accent2>
      <a:accent3>
        <a:srgbClr val="43AE38"/>
      </a:accent3>
      <a:accent4>
        <a:srgbClr val="FF6E00"/>
      </a:accent4>
      <a:accent5>
        <a:srgbClr val="6C137D"/>
      </a:accent5>
      <a:accent6>
        <a:srgbClr val="E1041B"/>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potx" id="{D804D264-0CB6-4E7C-B6E5-01534E2BC259}" vid="{C4204A5E-E926-4231-BBC2-AE614BB4B9E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98</TotalTime>
  <Words>614</Words>
  <Application>Microsoft Office PowerPoint</Application>
  <PresentationFormat>On-screen Show (4:3)</PresentationFormat>
  <Paragraphs>126</Paragraphs>
  <Slides>36</Slides>
  <Notes>35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36</vt:i4>
      </vt:variant>
    </vt:vector>
  </HeadingPairs>
  <TitlesOfParts>
    <vt:vector size="40" baseType="lpstr">
      <vt:lpstr>MS PGothic</vt:lpstr>
      <vt:lpstr>Arial</vt:lpstr>
      <vt:lpstr>Calibri</vt:lpstr>
      <vt:lpstr>PSP Template</vt:lpstr>
      <vt:lpstr>PSP Advanced Course Overview   </vt:lpstr>
      <vt:lpstr>PowerPoint Presentation</vt:lpstr>
      <vt:lpstr>Lecture Topics</vt:lpstr>
      <vt:lpstr>Introductions</vt:lpstr>
      <vt:lpstr>What did we learn in PSP Fundamentals?</vt:lpstr>
      <vt:lpstr>Assignments per Program</vt:lpstr>
      <vt:lpstr>Actual Development Time</vt:lpstr>
      <vt:lpstr>Time Estimating Accuracy - % Error</vt:lpstr>
      <vt:lpstr>Design Time Range</vt:lpstr>
      <vt:lpstr>Compile Time Range</vt:lpstr>
      <vt:lpstr>Test Time Range</vt:lpstr>
      <vt:lpstr>Actual Size Chart</vt:lpstr>
      <vt:lpstr>Size Estimating Error Range</vt:lpstr>
      <vt:lpstr>Size vs. Development Time – All Programs</vt:lpstr>
      <vt:lpstr>Total Defects - Range</vt:lpstr>
      <vt:lpstr>Defects Injected in Design - Range</vt:lpstr>
      <vt:lpstr>Defects Injected in Coding - Range</vt:lpstr>
      <vt:lpstr>Defect Removal Rates - Class</vt:lpstr>
      <vt:lpstr>Compile vs. Test Defects</vt:lpstr>
      <vt:lpstr>Defects Found in DLDR - Range</vt:lpstr>
      <vt:lpstr>Defects Found in Code Review - Range</vt:lpstr>
      <vt:lpstr>Defects Found in Compile - Range</vt:lpstr>
      <vt:lpstr>Defects Found in Test - Range</vt:lpstr>
      <vt:lpstr>Productivity Range</vt:lpstr>
      <vt:lpstr>Yield – All Students, All Programs</vt:lpstr>
      <vt:lpstr>Yield vs. Productivity</vt:lpstr>
      <vt:lpstr>PSP Advanced Course Objectives</vt:lpstr>
      <vt:lpstr>Course Structure</vt:lpstr>
      <vt:lpstr>Instructor Availability</vt:lpstr>
      <vt:lpstr>Ground Rules for Class</vt:lpstr>
      <vt:lpstr>Course Agenda - Day 1</vt:lpstr>
      <vt:lpstr>Course Agenda - Day 2</vt:lpstr>
      <vt:lpstr>Course Agenda - Day 3</vt:lpstr>
      <vt:lpstr>Course Agenda - Day 4</vt:lpstr>
      <vt:lpstr>Course Agenda - Day 5</vt:lpstr>
      <vt:lpstr>PowerPoint Presentation</vt:lpstr>
    </vt:vector>
  </TitlesOfParts>
  <Company>Software Engineering Institute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khess</dc:creator>
  <cp:lastModifiedBy>wrn_loc_adm</cp:lastModifiedBy>
  <cp:revision>22</cp:revision>
  <cp:lastPrinted>2015-11-05T19:18:24Z</cp:lastPrinted>
  <dcterms:created xsi:type="dcterms:W3CDTF">2016-03-14T18:33:10Z</dcterms:created>
  <dcterms:modified xsi:type="dcterms:W3CDTF">2018-09-06T00:14:15Z</dcterms:modified>
</cp:coreProperties>
</file>